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4" r:id="rId5"/>
    <p:sldMasterId id="2147483693" r:id="rId6"/>
  </p:sldMasterIdLst>
  <p:notesMasterIdLst>
    <p:notesMasterId r:id="rId32"/>
  </p:notesMasterIdLst>
  <p:sldIdLst>
    <p:sldId id="293" r:id="rId7"/>
    <p:sldId id="357" r:id="rId8"/>
    <p:sldId id="384" r:id="rId9"/>
    <p:sldId id="302" r:id="rId10"/>
    <p:sldId id="385" r:id="rId11"/>
    <p:sldId id="386" r:id="rId12"/>
    <p:sldId id="387" r:id="rId13"/>
    <p:sldId id="388" r:id="rId14"/>
    <p:sldId id="389" r:id="rId15"/>
    <p:sldId id="369" r:id="rId16"/>
    <p:sldId id="390" r:id="rId17"/>
    <p:sldId id="391" r:id="rId18"/>
    <p:sldId id="315" r:id="rId19"/>
    <p:sldId id="394" r:id="rId20"/>
    <p:sldId id="392" r:id="rId21"/>
    <p:sldId id="393" r:id="rId22"/>
    <p:sldId id="294" r:id="rId23"/>
    <p:sldId id="402" r:id="rId24"/>
    <p:sldId id="395" r:id="rId25"/>
    <p:sldId id="399" r:id="rId26"/>
    <p:sldId id="397" r:id="rId27"/>
    <p:sldId id="398" r:id="rId28"/>
    <p:sldId id="400" r:id="rId29"/>
    <p:sldId id="401" r:id="rId30"/>
    <p:sldId id="3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8609F8-9FEA-FD42-8E23-AFCF24843FED}" v="121" dt="2021-09-22T02:21:27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/>
    <p:restoredTop sz="96327"/>
  </p:normalViewPr>
  <p:slideViewPr>
    <p:cSldViewPr snapToGrid="0" snapToObjects="1" showGuides="1">
      <p:cViewPr varScale="1">
        <p:scale>
          <a:sx n="123" d="100"/>
          <a:sy n="123" d="100"/>
        </p:scale>
        <p:origin x="84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78B92-1769-3148-A18B-FEFE41EA8CC0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F84D8-5054-2C4B-B329-7C44C2DD7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4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CEBB-AE46-684A-95DC-C1F299B030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3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CEBB-AE46-684A-95DC-C1F299B030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6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F84D8-5054-2C4B-B329-7C44C2DD7B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90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CEBB-AE46-684A-95DC-C1F299B030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8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CEBB-AE46-684A-95DC-C1F299B030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8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CEBB-AE46-684A-95DC-C1F299B030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84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CEBB-AE46-684A-95DC-C1F299B030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10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CEBB-AE46-684A-95DC-C1F299B030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77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CCEBB-AE46-684A-95DC-C1F299B030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A208-F390-3E40-BA1A-CA13C9983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74303-3D50-DA48-B70C-805E3CB2F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3D469-75F2-A344-A1B3-FCDCF2C60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3FE75-CBDA-6544-964D-A4535CED5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F6A4-8E82-6C48-A3AF-5FCE7AE0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1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E982-9511-9448-A7BC-6011C4E6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27B73-6A46-ED40-B386-BE85E46BB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33D37-FFC8-5C43-849F-CE8CB6FA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8DAFC-9217-0F45-85DD-1C2669D8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23564-D51A-4D4E-92A4-DE3F9014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0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30493-D3C6-3E4B-BB18-BE51F4E2A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AAB50-D3CD-7942-AAFE-F0111B414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D5A36-3DD6-CF4D-BC79-4B48323A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65016-8E8D-AF4D-8D7F-73013923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E211F-685A-5A43-BF14-EB9F498B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25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15340" y="4817848"/>
            <a:ext cx="3111500" cy="48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Month, Date, Year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4" y="6009639"/>
            <a:ext cx="152764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83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4516224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18226" y="440048"/>
            <a:ext cx="5730784" cy="511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913642"/>
            <a:ext cx="4411744" cy="3638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38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15340" y="4817848"/>
            <a:ext cx="3111500" cy="48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Month, Date, Year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4" y="6009639"/>
            <a:ext cx="152764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0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417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8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6850989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248976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3" b="48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70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4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511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Long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00100" y="2100578"/>
            <a:ext cx="10515600" cy="265684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Larger divider</a:t>
            </a:r>
            <a:br>
              <a:rPr lang="en-US" dirty="0"/>
            </a:br>
            <a:r>
              <a:rPr lang="en-US" dirty="0"/>
              <a:t>title style </a:t>
            </a:r>
          </a:p>
        </p:txBody>
      </p:sp>
    </p:spTree>
    <p:extLst>
      <p:ext uri="{BB962C8B-B14F-4D97-AF65-F5344CB8AC3E}">
        <p14:creationId xmlns:p14="http://schemas.microsoft.com/office/powerpoint/2010/main" val="704549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024F-7F06-374E-9FA8-5E2605797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7AED4-FDE6-3843-8503-2DADF5327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8B249-A767-6E4F-AD17-F6A73161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5C4E4-2C6B-BD4E-9C42-627AB019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7663A-11A8-8A42-8CF5-998CDE65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8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ll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24376" y="1590675"/>
            <a:ext cx="6005661" cy="3688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1"/>
          </p:nvPr>
        </p:nvSpPr>
        <p:spPr>
          <a:xfrm>
            <a:off x="7989253" y="1590675"/>
            <a:ext cx="3303587" cy="36877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Arial"/>
              <a:buNone/>
              <a:defRPr lang="en-US" sz="2400" kern="0" smtClean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5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/>
          </p:nvPr>
        </p:nvSpPr>
        <p:spPr>
          <a:xfrm>
            <a:off x="6328009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36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/>
          </p:nvPr>
        </p:nvSpPr>
        <p:spPr>
          <a:xfrm>
            <a:off x="4586454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/>
          </p:nvPr>
        </p:nvSpPr>
        <p:spPr>
          <a:xfrm>
            <a:off x="8357176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93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2"/>
          </p:nvPr>
        </p:nvSpPr>
        <p:spPr>
          <a:xfrm>
            <a:off x="352436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8"/>
          <p:cNvSpPr>
            <a:spLocks noGrp="1"/>
          </p:cNvSpPr>
          <p:nvPr>
            <p:ph sz="quarter" idx="13"/>
          </p:nvPr>
        </p:nvSpPr>
        <p:spPr>
          <a:xfrm>
            <a:off x="623300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14"/>
          </p:nvPr>
        </p:nvSpPr>
        <p:spPr>
          <a:xfrm>
            <a:off x="894163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34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0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3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5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4516224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18226" y="440048"/>
            <a:ext cx="5730784" cy="511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913642"/>
            <a:ext cx="4411744" cy="3638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16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c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5732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86454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357176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1573411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 dirty="0"/>
              <a:t>Icon</a:t>
            </a:r>
          </a:p>
        </p:txBody>
      </p:sp>
      <p:sp>
        <p:nvSpPr>
          <p:cNvPr id="27" name="Text Placeholder 35"/>
          <p:cNvSpPr>
            <a:spLocks noGrp="1"/>
          </p:cNvSpPr>
          <p:nvPr>
            <p:ph type="body" sz="quarter" idx="18" hasCustomPrompt="1"/>
          </p:nvPr>
        </p:nvSpPr>
        <p:spPr>
          <a:xfrm>
            <a:off x="5344133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28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9114855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9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c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3" name="Content Placeholder 8"/>
          <p:cNvSpPr>
            <a:spLocks noGrp="1"/>
          </p:cNvSpPr>
          <p:nvPr>
            <p:ph sz="quarter" idx="10"/>
          </p:nvPr>
        </p:nvSpPr>
        <p:spPr>
          <a:xfrm>
            <a:off x="2723563" y="1743959"/>
            <a:ext cx="7070886" cy="39309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5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842519" y="1714252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 dirty="0"/>
              <a:t>Icon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1447326" y="1590675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8" name="Content Placeholder 8"/>
          <p:cNvSpPr>
            <a:spLocks noGrp="1"/>
          </p:cNvSpPr>
          <p:nvPr>
            <p:ph sz="quarter" idx="12"/>
          </p:nvPr>
        </p:nvSpPr>
        <p:spPr>
          <a:xfrm>
            <a:off x="1447326" y="3749413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9" name="Content Placeholder 8"/>
          <p:cNvSpPr>
            <a:spLocks noGrp="1"/>
          </p:cNvSpPr>
          <p:nvPr>
            <p:ph sz="quarter" idx="13"/>
          </p:nvPr>
        </p:nvSpPr>
        <p:spPr>
          <a:xfrm>
            <a:off x="7197678" y="1590675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0" name="Content Placeholder 8"/>
          <p:cNvSpPr>
            <a:spLocks noGrp="1"/>
          </p:cNvSpPr>
          <p:nvPr>
            <p:ph sz="quarter" idx="14"/>
          </p:nvPr>
        </p:nvSpPr>
        <p:spPr>
          <a:xfrm>
            <a:off x="7197678" y="3749413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67933" y="3684838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2</a:t>
            </a:r>
            <a:endParaRPr lang="en-US" dirty="0"/>
          </a:p>
        </p:txBody>
      </p:sp>
      <p:sp>
        <p:nvSpPr>
          <p:cNvPr id="35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6318286" y="1496315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3</a:t>
            </a:r>
            <a:endParaRPr lang="en-US" dirty="0"/>
          </a:p>
        </p:txBody>
      </p:sp>
      <p:sp>
        <p:nvSpPr>
          <p:cNvPr id="36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6318286" y="3684838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4</a:t>
            </a:r>
            <a:endParaRPr lang="en-US" dirty="0"/>
          </a:p>
        </p:txBody>
      </p:sp>
      <p:sp>
        <p:nvSpPr>
          <p:cNvPr id="37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567933" y="1496315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1</a:t>
            </a:r>
            <a:endParaRPr lang="en-US" dirty="0"/>
          </a:p>
        </p:txBody>
      </p:sp>
      <p:sp>
        <p:nvSpPr>
          <p:cNvPr id="46" name="TextBox 4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3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E92CF-2D61-7647-8E83-070ED6575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0EA12-7B0F-5F4B-9995-01114A573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A724B-2307-3441-B8EC-5DBF9F36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2F025-54EC-7148-90CF-A0568B3E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DB558-7DA7-4F49-B572-BCE4A9C6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2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r Charts &amp; Graph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 userDrawn="1"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33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2728004"/>
            <a:ext cx="3886200" cy="14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19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 userDrawn="1"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15340" y="4817848"/>
            <a:ext cx="3111500" cy="48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Month, Date, Year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4" y="6009639"/>
            <a:ext cx="152764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087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4079842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8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6850989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886662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3" b="48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649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Imag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4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15340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413901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eak with Long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800100" y="2100578"/>
            <a:ext cx="10515600" cy="265684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/>
              <a:t>Larger divider</a:t>
            </a:r>
            <a:br>
              <a:rPr lang="en-US" dirty="0"/>
            </a:br>
            <a:r>
              <a:rPr lang="en-US" dirty="0"/>
              <a:t>title style </a:t>
            </a:r>
          </a:p>
        </p:txBody>
      </p:sp>
    </p:spTree>
    <p:extLst>
      <p:ext uri="{BB962C8B-B14F-4D97-AF65-F5344CB8AC3E}">
        <p14:creationId xmlns:p14="http://schemas.microsoft.com/office/powerpoint/2010/main" val="2940348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ll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24376" y="1590675"/>
            <a:ext cx="6005661" cy="3688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1"/>
          </p:nvPr>
        </p:nvSpPr>
        <p:spPr>
          <a:xfrm>
            <a:off x="7989253" y="1590675"/>
            <a:ext cx="3303587" cy="36877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Arial"/>
              <a:buNone/>
              <a:defRPr lang="en-US" sz="2400" kern="0" smtClean="0">
                <a:solidFill>
                  <a:schemeClr val="accent1"/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17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/>
          </p:nvPr>
        </p:nvSpPr>
        <p:spPr>
          <a:xfrm>
            <a:off x="6328009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E02C-954B-DB4C-BB26-83734180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A0410-3737-BF42-9BC4-54FD4A8D6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B18EC-88E8-124B-AE42-1AEBFC4F7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EFF87-2191-A64F-84F3-C60EC7FD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7E52C-C5EB-6F43-9761-6B4205A0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BAF2-4415-1642-B1C2-55687BD6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5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/>
          </p:nvPr>
        </p:nvSpPr>
        <p:spPr>
          <a:xfrm>
            <a:off x="4586454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/>
          </p:nvPr>
        </p:nvSpPr>
        <p:spPr>
          <a:xfrm>
            <a:off x="8357176" y="1590675"/>
            <a:ext cx="2971800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23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2"/>
          </p:nvPr>
        </p:nvSpPr>
        <p:spPr>
          <a:xfrm>
            <a:off x="352436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1" name="Content Placeholder 8"/>
          <p:cNvSpPr>
            <a:spLocks noGrp="1"/>
          </p:cNvSpPr>
          <p:nvPr>
            <p:ph sz="quarter" idx="13"/>
          </p:nvPr>
        </p:nvSpPr>
        <p:spPr>
          <a:xfrm>
            <a:off x="6233002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14"/>
          </p:nvPr>
        </p:nvSpPr>
        <p:spPr>
          <a:xfrm>
            <a:off x="8941637" y="1590675"/>
            <a:ext cx="2368296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61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44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3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72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4516224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18226" y="440048"/>
            <a:ext cx="5730784" cy="511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913642"/>
            <a:ext cx="4411744" cy="3638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79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c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5732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86454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357176" y="3619893"/>
            <a:ext cx="2971800" cy="20456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0" indent="0" algn="ctr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1573411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 dirty="0"/>
              <a:t>Icon</a:t>
            </a:r>
          </a:p>
        </p:txBody>
      </p:sp>
      <p:sp>
        <p:nvSpPr>
          <p:cNvPr id="27" name="Text Placeholder 35"/>
          <p:cNvSpPr>
            <a:spLocks noGrp="1"/>
          </p:cNvSpPr>
          <p:nvPr>
            <p:ph type="body" sz="quarter" idx="18" hasCustomPrompt="1"/>
          </p:nvPr>
        </p:nvSpPr>
        <p:spPr>
          <a:xfrm>
            <a:off x="5344133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28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9114855" y="1685971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/>
              <a:t>Icon</a:t>
            </a:r>
            <a:endParaRPr lang="en-US" dirty="0"/>
          </a:p>
        </p:txBody>
      </p:sp>
      <p:sp>
        <p:nvSpPr>
          <p:cNvPr id="41" name="TextBox 40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43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c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3" name="Content Placeholder 8"/>
          <p:cNvSpPr>
            <a:spLocks noGrp="1"/>
          </p:cNvSpPr>
          <p:nvPr>
            <p:ph sz="quarter" idx="10"/>
          </p:nvPr>
        </p:nvSpPr>
        <p:spPr>
          <a:xfrm>
            <a:off x="2723563" y="1743959"/>
            <a:ext cx="7070886" cy="39309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5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842519" y="1714252"/>
            <a:ext cx="1456442" cy="145644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marL="0" lvl="0" algn="ctr"/>
            <a:r>
              <a:rPr lang="en-US" dirty="0"/>
              <a:t>Icon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50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1447326" y="1590675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8" name="Content Placeholder 8"/>
          <p:cNvSpPr>
            <a:spLocks noGrp="1"/>
          </p:cNvSpPr>
          <p:nvPr>
            <p:ph sz="quarter" idx="12"/>
          </p:nvPr>
        </p:nvSpPr>
        <p:spPr>
          <a:xfrm>
            <a:off x="1447326" y="3749413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29" name="Content Placeholder 8"/>
          <p:cNvSpPr>
            <a:spLocks noGrp="1"/>
          </p:cNvSpPr>
          <p:nvPr>
            <p:ph sz="quarter" idx="13"/>
          </p:nvPr>
        </p:nvSpPr>
        <p:spPr>
          <a:xfrm>
            <a:off x="7197678" y="1590675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0" name="Content Placeholder 8"/>
          <p:cNvSpPr>
            <a:spLocks noGrp="1"/>
          </p:cNvSpPr>
          <p:nvPr>
            <p:ph sz="quarter" idx="14"/>
          </p:nvPr>
        </p:nvSpPr>
        <p:spPr>
          <a:xfrm>
            <a:off x="7197678" y="3749413"/>
            <a:ext cx="3761293" cy="16521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67933" y="3684838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2</a:t>
            </a:r>
            <a:endParaRPr lang="en-US" dirty="0"/>
          </a:p>
        </p:txBody>
      </p:sp>
      <p:sp>
        <p:nvSpPr>
          <p:cNvPr id="35" name="Content Placeholder 8"/>
          <p:cNvSpPr>
            <a:spLocks noGrp="1"/>
          </p:cNvSpPr>
          <p:nvPr>
            <p:ph sz="quarter" idx="17" hasCustomPrompt="1"/>
          </p:nvPr>
        </p:nvSpPr>
        <p:spPr>
          <a:xfrm>
            <a:off x="6318286" y="1496315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3</a:t>
            </a:r>
            <a:endParaRPr lang="en-US" dirty="0"/>
          </a:p>
        </p:txBody>
      </p:sp>
      <p:sp>
        <p:nvSpPr>
          <p:cNvPr id="36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6318286" y="3684838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4</a:t>
            </a:r>
            <a:endParaRPr lang="en-US" dirty="0"/>
          </a:p>
        </p:txBody>
      </p:sp>
      <p:sp>
        <p:nvSpPr>
          <p:cNvPr id="37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567933" y="1496315"/>
            <a:ext cx="882094" cy="14324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2B9CD8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1</a:t>
            </a:r>
            <a:endParaRPr lang="en-US" dirty="0"/>
          </a:p>
        </p:txBody>
      </p:sp>
      <p:sp>
        <p:nvSpPr>
          <p:cNvPr id="46" name="TextBox 45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4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r Charts &amp; Graph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825061" y="1471613"/>
            <a:ext cx="7324725" cy="307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kern="0" cap="all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Presentation title style</a:t>
            </a:r>
          </a:p>
        </p:txBody>
      </p:sp>
      <p:sp>
        <p:nvSpPr>
          <p:cNvPr id="20" name="Content Placeholder 8"/>
          <p:cNvSpPr>
            <a:spLocks noGrp="1"/>
          </p:cNvSpPr>
          <p:nvPr userDrawn="1">
            <p:ph sz="quarter" idx="11" hasCustomPrompt="1"/>
          </p:nvPr>
        </p:nvSpPr>
        <p:spPr>
          <a:xfrm>
            <a:off x="824376" y="1847318"/>
            <a:ext cx="9915377" cy="3688335"/>
          </a:xfrm>
          <a:prstGeom prst="rect">
            <a:avLst/>
          </a:prstGeom>
        </p:spPr>
        <p:txBody>
          <a:bodyPr lIns="0" tIns="0" rIns="0" bIns="0" numCol="2" spcCol="914400"/>
          <a:lstStyle>
            <a:lvl1pPr marL="0" indent="0">
              <a:buNone/>
              <a:defRPr lang="en-US" sz="1400" b="1" i="0" kern="0" cap="all" dirty="0" smtClean="0">
                <a:solidFill>
                  <a:srgbClr val="2B9CD8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1"/>
            <a:r>
              <a:rPr lang="en-US" dirty="0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Third level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 dirty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25" y="6157983"/>
            <a:ext cx="1014984" cy="3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8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2728004"/>
            <a:ext cx="3886200" cy="14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76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7950-E084-C44C-A6A6-2021FEEA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B694C-5513-1644-AE59-F826BBB50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B4986-93C3-744F-AC8B-8C0E85480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C31E1D-8A9E-FB4E-AF74-20EB525BA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8586A-1C7E-C640-9B8F-85C101263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D457E-3D9B-4A44-A540-01EBB63E3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7DE92D-1739-BE40-8DFF-53C6617C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F23E24-1C65-1B48-A38F-311DD069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9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6F83-CD6F-6746-8123-A5C6DC9C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E7DBA-773C-F549-B7C5-07847128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EF6892-936B-3D4D-A205-49195589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FFD23-E028-8B47-84F2-065383C7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9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E3EB3C-35EE-464C-B7D4-7182D79CA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BE35E-2E61-F842-BF3E-BAD525E5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BD680-B2F9-A240-AA3E-20461681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7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BFE5-DC26-CF49-973D-074C3D684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08CD-C685-A544-8E84-963525A15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C7359-1EDC-F24D-814A-2BBA8E2B2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55AE7-221C-E94F-B439-B7CFD03B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2F668-E390-8B43-96A3-9AD83133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88C7A-440E-DE45-8BE9-A199F09F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B1CF-EBBB-DA4D-A19C-7700F170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BE633-6A7B-914C-9B45-0AE953635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30D4A-7FBF-8047-AD1F-3127FDD98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69D3F-2B5A-9044-ACCB-8844B595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42B52-175E-7E45-B1E3-DABBC85D7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AA9B7-6536-7943-A458-FFAF38A73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9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ADDE1-EC03-6D4E-9B43-7FCF5D84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3E2EB-D0B2-B941-9146-C6382D829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CD4B-0669-F348-BAD7-2FB15C1D22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B6F9D-068D-1D4F-BA1D-C0E0C7A8A8F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ED5D7-C0C5-5841-AA04-C6E950013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F9E0E-C191-0749-BD1B-25C9A9E01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B7936-4EE9-1049-A93C-2A37B90F9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6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" y="0"/>
            <a:ext cx="12183861" cy="685646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6" b="30364"/>
          <a:stretch/>
        </p:blipFill>
        <p:spPr>
          <a:xfrm>
            <a:off x="7564336" y="3505200"/>
            <a:ext cx="4627663" cy="3352800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1">
            <a:alphaModFix amt="46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6" b="30364"/>
          <a:stretch/>
        </p:blipFill>
        <p:spPr>
          <a:xfrm rot="10800000" flipH="1">
            <a:off x="4682067" y="-1"/>
            <a:ext cx="7509931" cy="54410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098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>
          <p15:clr>
            <a:srgbClr val="5ACBF0"/>
          </p15:clr>
        </p15:guide>
        <p15:guide id="3" pos="504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" y="0"/>
            <a:ext cx="12183861" cy="685646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6" b="30364"/>
          <a:stretch/>
        </p:blipFill>
        <p:spPr>
          <a:xfrm>
            <a:off x="7564336" y="3505200"/>
            <a:ext cx="4627663" cy="3352800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1">
            <a:alphaModFix amt="46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6" b="30364"/>
          <a:stretch/>
        </p:blipFill>
        <p:spPr>
          <a:xfrm rot="10800000" flipH="1">
            <a:off x="4682067" y="-1"/>
            <a:ext cx="7509931" cy="54410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64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>
          <p15:clr>
            <a:srgbClr val="5ACBF0"/>
          </p15:clr>
        </p15:guide>
        <p15:guide id="3" pos="504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plumbing?utm_source=unsplash&amp;utm_medium=referral&amp;utm_content=creditCopyText" TargetMode="External"/><Relationship Id="rId2" Type="http://schemas.openxmlformats.org/officeDocument/2006/relationships/hyperlink" Target="https://unsplash.com/@samthewam24?utm_source=unsplash&amp;utm_medium=referral&amp;utm_content=creditCopyText" TargetMode="Externa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hyperlink" Target="https://unsplash.com/?utm_source=unsplash&amp;amp;utm_medium=referral&amp;amp;utm_content=creditCopyText" TargetMode="External"/><Relationship Id="rId4" Type="http://schemas.openxmlformats.org/officeDocument/2006/relationships/hyperlink" Target="https://unsplash.com/@travelingtater?utm_source=unsplash&amp;amp;utm_medium=referral&amp;amp;utm_content=creditCopyText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pache/trafficcontrol/tree/master/infrastructure/ansible/dynamic.inventory" TargetMode="Externa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hyperlink" Target="https://unsplash.com/s/photos/secret?utm_source=unsplash&amp;utm_medium=referral&amp;utm_content=creditCopyText" TargetMode="External"/><Relationship Id="rId4" Type="http://schemas.openxmlformats.org/officeDocument/2006/relationships/hyperlink" Target="https://unsplash.com/@lazycreekimages?utm_source=unsplash&amp;utm_medium=referral&amp;utm_content=creditCopyTex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hyperlink" Target="https://docs.ansible.com/ansible/latest/collections/index_lookup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creativecommons.org/licenses/cc0/1.0/?ref=ccsearch&amp;atype=rich" TargetMode="External"/><Relationship Id="rId5" Type="http://schemas.openxmlformats.org/officeDocument/2006/relationships/hyperlink" Target="https://www.flickr.com/photos/101561334@N08" TargetMode="External"/><Relationship Id="rId4" Type="http://schemas.openxmlformats.org/officeDocument/2006/relationships/hyperlink" Target="https://www.flickr.com/photos/101561334@N08/3522400334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hyperlink" Target="https://docs.ansible.com/ansible/latest/collections/index_callback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creativecommons.org/licenses/by-nc/2.0/?ref=ccsearch&amp;atype=rich" TargetMode="External"/><Relationship Id="rId5" Type="http://schemas.openxmlformats.org/officeDocument/2006/relationships/hyperlink" Target="https://www.flickr.com/photos/51035766041@N01" TargetMode="External"/><Relationship Id="rId4" Type="http://schemas.openxmlformats.org/officeDocument/2006/relationships/hyperlink" Target="https://www.flickr.com/photos/51035766041@N01/48473683346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28.jpg"/><Relationship Id="rId4" Type="http://schemas.openxmlformats.org/officeDocument/2006/relationships/image" Target="../media/image11.png"/><Relationship Id="rId9" Type="http://schemas.openxmlformats.org/officeDocument/2006/relationships/hyperlink" Target="https://unsplash.com/photos/R4WCbazrD1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hg03a/trafficcontrol/tree/ansible.refactor/infrastructure/ansible/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hg03a/trafficcontrol/tree/ansible.refactor/infrastructure/ansible/" TargetMode="Externa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hg03a/trafficcontrol/tree/ansible.refactor/infrastructure/ansible/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hg03a/trafficcontrol/tree/ansible.refactor/infrastructure/ansible/" TargetMode="Externa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15340" y="119270"/>
            <a:ext cx="10515600" cy="5665304"/>
          </a:xfrm>
        </p:spPr>
        <p:txBody>
          <a:bodyPr>
            <a:noAutofit/>
          </a:bodyPr>
          <a:lstStyle/>
          <a:p>
            <a:r>
              <a:rPr lang="en-US" sz="4400" dirty="0"/>
              <a:t>Updates on CDN Environment Automation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Managing a CDN Operating System at Scale 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15340" y="5878916"/>
            <a:ext cx="3035461" cy="4063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Sept, 22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8984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 Testing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56" r="5556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FC5B8-3B47-2849-8EA5-F2FEB56E5D86}"/>
              </a:ext>
            </a:extLst>
          </p:cNvPr>
          <p:cNvSpPr txBox="1"/>
          <p:nvPr/>
        </p:nvSpPr>
        <p:spPr>
          <a:xfrm>
            <a:off x="1518207" y="6417952"/>
            <a:ext cx="41953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>
                <a:solidFill>
                  <a:srgbClr val="FFFFFF"/>
                </a:solidFill>
              </a:rPr>
              <a:t>https://</a:t>
            </a:r>
            <a:r>
              <a:rPr lang="en-US" sz="800" dirty="0" err="1">
                <a:solidFill>
                  <a:srgbClr val="FFFFFF"/>
                </a:solidFill>
              </a:rPr>
              <a:t>github.com</a:t>
            </a:r>
            <a:r>
              <a:rPr lang="en-US" sz="800" dirty="0">
                <a:solidFill>
                  <a:srgbClr val="FFFFFF"/>
                </a:solidFill>
              </a:rPr>
              <a:t>/ansible-community/molecule/blob/main/docs/_static/images/</a:t>
            </a:r>
            <a:r>
              <a:rPr lang="en-US" sz="800" dirty="0" err="1">
                <a:solidFill>
                  <a:srgbClr val="FFFFFF"/>
                </a:solidFill>
              </a:rPr>
              <a:t>logo_big.png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B5C994-87F3-A548-8BD4-59758E9F441C}"/>
              </a:ext>
            </a:extLst>
          </p:cNvPr>
          <p:cNvSpPr txBox="1">
            <a:spLocks/>
          </p:cNvSpPr>
          <p:nvPr/>
        </p:nvSpPr>
        <p:spPr>
          <a:xfrm>
            <a:off x="848485" y="1391582"/>
            <a:ext cx="5105054" cy="47806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dirty="0"/>
              <a:t>Infra automation and testing hooks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Pluggable provisioning backend</a:t>
            </a:r>
          </a:p>
          <a:p>
            <a:pPr marL="457200" lvl="1"/>
            <a:r>
              <a:rPr lang="en-US" dirty="0"/>
              <a:t>Docker by default, but others exist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Driven by Ansible</a:t>
            </a: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Includes hooks for linters</a:t>
            </a:r>
          </a:p>
          <a:p>
            <a:pPr marL="457200" lvl="1"/>
            <a:r>
              <a:rPr lang="en-US" dirty="0" err="1"/>
              <a:t>Yamllint</a:t>
            </a:r>
            <a:endParaRPr lang="en-US" dirty="0"/>
          </a:p>
          <a:p>
            <a:pPr marL="457200" lvl="1"/>
            <a:r>
              <a:rPr lang="en-US" dirty="0"/>
              <a:t>Ansible lint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Supports Ansible-based testing assertions</a:t>
            </a: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Testing for Idempotency</a:t>
            </a:r>
          </a:p>
        </p:txBody>
      </p:sp>
    </p:spTree>
    <p:extLst>
      <p:ext uri="{BB962C8B-B14F-4D97-AF65-F5344CB8AC3E}">
        <p14:creationId xmlns:p14="http://schemas.microsoft.com/office/powerpoint/2010/main" val="105099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Molecule Overview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D86073C-35C3-C648-861C-4B695BAEA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204" y="1209642"/>
            <a:ext cx="6584092" cy="53989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AFFEA1-C832-5146-8371-F0D33C9B1A71}"/>
              </a:ext>
            </a:extLst>
          </p:cNvPr>
          <p:cNvSpPr/>
          <p:nvPr/>
        </p:nvSpPr>
        <p:spPr>
          <a:xfrm>
            <a:off x="552965" y="3273337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Per Environment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8B4985-99FA-AA4B-A532-E956D97D83D6}"/>
              </a:ext>
            </a:extLst>
          </p:cNvPr>
          <p:cNvSpPr/>
          <p:nvPr/>
        </p:nvSpPr>
        <p:spPr>
          <a:xfrm>
            <a:off x="9229296" y="3134837"/>
            <a:ext cx="2369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Per Role</a:t>
            </a:r>
            <a:b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</a:br>
            <a:r>
              <a:rPr lang="en-US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( ATC Component)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623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732" y="269080"/>
            <a:ext cx="5280268" cy="769594"/>
          </a:xfrm>
        </p:spPr>
        <p:txBody>
          <a:bodyPr/>
          <a:lstStyle/>
          <a:p>
            <a:r>
              <a:rPr lang="en-US" dirty="0"/>
              <a:t>Plumbing in place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00100" y="1106151"/>
            <a:ext cx="5280268" cy="5267325"/>
          </a:xfrm>
        </p:spPr>
        <p:txBody>
          <a:bodyPr/>
          <a:lstStyle/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dirty="0"/>
              <a:t>Lint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Common 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</a:rPr>
              <a:t>yamllint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 and ansible lint config files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dirty="0"/>
              <a:t>Dependency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Build RPMs if necessary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Create a persistent SSL Root CA and Intermediate CA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Fabricate persistent random secrets</a:t>
            </a:r>
          </a:p>
          <a:p>
            <a:pPr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</a:pPr>
            <a:r>
              <a:rPr lang="en-US" dirty="0"/>
              <a:t>Prepare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Generate host SSL certs and add CA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Convert RPM cache into an auto-updating YUM repo already available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dirty="0" err="1"/>
              <a:t>Github</a:t>
            </a:r>
            <a:r>
              <a:rPr lang="en-US" dirty="0"/>
              <a:t> Actions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Execute on updates to Fake Origin or TODB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Execute multiple scenarios for different topologies and CentOS versions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CB4B7-2EDF-B346-8C0B-843F747DCB58}"/>
              </a:ext>
            </a:extLst>
          </p:cNvPr>
          <p:cNvSpPr txBox="1"/>
          <p:nvPr/>
        </p:nvSpPr>
        <p:spPr>
          <a:xfrm>
            <a:off x="2535980" y="6373476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>
                <a:solidFill>
                  <a:schemeClr val="bg1"/>
                </a:solidFill>
              </a:rPr>
              <a:t>Photo by </a:t>
            </a:r>
            <a:r>
              <a:rPr lang="en-US" sz="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Samuel Sianipar</a:t>
            </a:r>
            <a:r>
              <a:rPr lang="en-US" sz="800" dirty="0">
                <a:solidFill>
                  <a:schemeClr val="bg1"/>
                </a:solidFill>
              </a:rPr>
              <a:t> on </a:t>
            </a:r>
            <a:r>
              <a:rPr lang="en-US" sz="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indoor, old, dirty&#10;&#10;Description automatically generated">
            <a:extLst>
              <a:ext uri="{FF2B5EF4-FFF2-40B4-BE49-F238E27FC236}">
                <a16:creationId xmlns:a16="http://schemas.microsoft.com/office/drawing/2014/main" id="{279864FF-769B-724D-A4AE-6EB2C613E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" r="40734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2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A CDN Operating system at scale</a:t>
            </a:r>
          </a:p>
        </p:txBody>
      </p:sp>
    </p:spTree>
    <p:extLst>
      <p:ext uri="{BB962C8B-B14F-4D97-AF65-F5344CB8AC3E}">
        <p14:creationId xmlns:p14="http://schemas.microsoft.com/office/powerpoint/2010/main" val="95911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Ansible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An option, not the only option</a:t>
            </a:r>
            <a:endParaRPr lang="en-US" dirty="0">
              <a:solidFill>
                <a:schemeClr val="accent1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Could coexist with other existing solutions such as ORT and puppet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Mature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Had more scalable backend requirements with more well understood operability and observability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Had a much simpler learning curve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Worked on everything with batteries included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Adoption could be as small or large as desired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We had the skillsets already developed or could cheaply obtain them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It’s the current RedHat recommendation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Can operate as both centralized or decentralized</a:t>
            </a:r>
          </a:p>
          <a:p>
            <a:pPr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289C10-A422-444E-8564-D5CC179F813F}"/>
              </a:ext>
            </a:extLst>
          </p:cNvPr>
          <p:cNvCxnSpPr/>
          <p:nvPr/>
        </p:nvCxnSpPr>
        <p:spPr>
          <a:xfrm>
            <a:off x="7484883" y="1590118"/>
            <a:ext cx="0" cy="4084818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5B82A88-02E0-5946-A526-9E38F7BD2B39}"/>
              </a:ext>
            </a:extLst>
          </p:cNvPr>
          <p:cNvSpPr txBox="1"/>
          <p:nvPr/>
        </p:nvSpPr>
        <p:spPr>
          <a:xfrm>
            <a:off x="7532920" y="1590118"/>
            <a:ext cx="3682418" cy="3065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ts val="2400"/>
              </a:spcBef>
              <a:spcAft>
                <a:spcPct val="0"/>
              </a:spcAft>
            </a:pPr>
            <a:r>
              <a:rPr lang="en-US" b="1" kern="0" cap="all" dirty="0">
                <a:solidFill>
                  <a:srgbClr val="368DD4"/>
                </a:solidFill>
                <a:latin typeface="Gotham" charset="0"/>
              </a:rPr>
              <a:t>Other well-established options</a:t>
            </a:r>
            <a:endParaRPr lang="en-US" b="1" kern="0" cap="all" dirty="0">
              <a:solidFill>
                <a:srgbClr val="368DD4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228600" lvl="0" indent="-228600">
              <a:lnSpc>
                <a:spcPts val="1800"/>
              </a:lnSpc>
              <a:spcBef>
                <a:spcPts val="1200"/>
              </a:spcBef>
              <a:buClr>
                <a:srgbClr val="368DD4"/>
              </a:buCl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otham Light" charset="0"/>
                <a:ea typeface="Gotham Light" charset="0"/>
                <a:cs typeface="Gotham Light" charset="0"/>
              </a:rPr>
              <a:t>Puppet</a:t>
            </a:r>
          </a:p>
          <a:p>
            <a:pPr marL="228600" lvl="0" indent="-228600">
              <a:lnSpc>
                <a:spcPts val="1800"/>
              </a:lnSpc>
              <a:spcBef>
                <a:spcPts val="1200"/>
              </a:spcBef>
              <a:buClr>
                <a:srgbClr val="368DD4"/>
              </a:buCl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otham Light" charset="0"/>
              </a:rPr>
              <a:t>Chef</a:t>
            </a:r>
          </a:p>
          <a:p>
            <a:pPr marL="228600" lvl="0" indent="-228600">
              <a:lnSpc>
                <a:spcPts val="1800"/>
              </a:lnSpc>
              <a:spcBef>
                <a:spcPts val="1200"/>
              </a:spcBef>
              <a:buClr>
                <a:srgbClr val="368DD4"/>
              </a:buCl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otham Light" charset="0"/>
              </a:rPr>
              <a:t>Salt</a:t>
            </a:r>
          </a:p>
          <a:p>
            <a:pPr marL="228600" lvl="0" indent="-228600">
              <a:lnSpc>
                <a:spcPts val="1800"/>
              </a:lnSpc>
              <a:spcBef>
                <a:spcPts val="1200"/>
              </a:spcBef>
              <a:buClr>
                <a:srgbClr val="368DD4"/>
              </a:buCl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otham Light" charset="0"/>
              </a:rPr>
              <a:t>Custom scripting</a:t>
            </a:r>
          </a:p>
          <a:p>
            <a:pPr marL="228600" lvl="0" indent="-228600">
              <a:lnSpc>
                <a:spcPts val="1800"/>
              </a:lnSpc>
              <a:spcBef>
                <a:spcPts val="1200"/>
              </a:spcBef>
              <a:buClr>
                <a:srgbClr val="368DD4"/>
              </a:buCl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otham Light" charset="0"/>
              </a:rPr>
              <a:t>Immutable Infrastructure</a:t>
            </a:r>
          </a:p>
          <a:p>
            <a:pPr marL="685800" lvl="1" indent="-228600">
              <a:lnSpc>
                <a:spcPts val="1800"/>
              </a:lnSpc>
              <a:spcBef>
                <a:spcPts val="1200"/>
              </a:spcBef>
              <a:buClr>
                <a:srgbClr val="368DD4"/>
              </a:buCl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otham Light" charset="0"/>
              </a:rPr>
              <a:t>Containers</a:t>
            </a:r>
          </a:p>
          <a:p>
            <a:pPr marL="685800" lvl="1" indent="-228600">
              <a:lnSpc>
                <a:spcPts val="1800"/>
              </a:lnSpc>
              <a:spcBef>
                <a:spcPts val="1200"/>
              </a:spcBef>
              <a:buClr>
                <a:srgbClr val="368DD4"/>
              </a:buCl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otham Light" charset="0"/>
              </a:rPr>
              <a:t>Vagrant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92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Ansible workflows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73434" y="1727993"/>
            <a:ext cx="1538262" cy="275752"/>
          </a:xfrm>
        </p:spPr>
        <p:txBody>
          <a:bodyPr/>
          <a:lstStyle/>
          <a:p>
            <a:pPr lvl="0" algn="ctr">
              <a:lnSpc>
                <a:spcPts val="1800"/>
              </a:lnSpc>
              <a:spcBef>
                <a:spcPts val="1200"/>
              </a:spcBef>
            </a:pPr>
            <a:r>
              <a:rPr lang="en-US" dirty="0"/>
              <a:t>Ansible-pull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6096000" y="1590118"/>
            <a:ext cx="0" cy="4612974"/>
          </a:xfrm>
          <a:prstGeom prst="line">
            <a:avLst/>
          </a:prstGeom>
          <a:ln w="19050" cap="flat">
            <a:solidFill>
              <a:srgbClr val="368DD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60AD22-674F-6C4D-B2EB-FF3AAEB8ADCE}"/>
              </a:ext>
            </a:extLst>
          </p:cNvPr>
          <p:cNvGrpSpPr/>
          <p:nvPr/>
        </p:nvGrpSpPr>
        <p:grpSpPr>
          <a:xfrm>
            <a:off x="6525346" y="2111752"/>
            <a:ext cx="3834438" cy="3485857"/>
            <a:chOff x="7080422" y="3608173"/>
            <a:chExt cx="2854409" cy="25949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CEA25FD-1B02-7F46-9F98-D6B2A4E65DA5}"/>
                </a:ext>
              </a:extLst>
            </p:cNvPr>
            <p:cNvSpPr/>
            <p:nvPr/>
          </p:nvSpPr>
          <p:spPr>
            <a:xfrm>
              <a:off x="7080422" y="3608173"/>
              <a:ext cx="2854409" cy="25949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368DD4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D8EF50-C521-4148-95D8-8F0BC8AB9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327526" y="3739293"/>
              <a:ext cx="2518349" cy="2410930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9384D6-240C-AF4D-839B-785E5AC88FFB}"/>
              </a:ext>
            </a:extLst>
          </p:cNvPr>
          <p:cNvSpPr txBox="1">
            <a:spLocks/>
          </p:cNvSpPr>
          <p:nvPr/>
        </p:nvSpPr>
        <p:spPr>
          <a:xfrm>
            <a:off x="2980304" y="1727993"/>
            <a:ext cx="1538262" cy="2757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1800" b="1" i="0" kern="0" cap="all" dirty="0" smtClean="0">
                <a:solidFill>
                  <a:schemeClr val="accent1"/>
                </a:solidFill>
                <a:latin typeface="Gotham" charset="0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srgbClr val="368DD4"/>
                </a:solidFill>
                <a:effectLst/>
                <a:uLnTx/>
                <a:uFillTx/>
                <a:latin typeface="Gotham" charset="0"/>
              </a:rPr>
              <a:t>Ansible (Push)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5A4B27-181A-954A-9467-1C1733844DB8}"/>
              </a:ext>
            </a:extLst>
          </p:cNvPr>
          <p:cNvGrpSpPr/>
          <p:nvPr/>
        </p:nvGrpSpPr>
        <p:grpSpPr>
          <a:xfrm>
            <a:off x="1832216" y="2111753"/>
            <a:ext cx="3834439" cy="3485858"/>
            <a:chOff x="7080422" y="3608173"/>
            <a:chExt cx="2854409" cy="259492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F3DAD40-EA52-DC4F-9252-B714E2C47346}"/>
                </a:ext>
              </a:extLst>
            </p:cNvPr>
            <p:cNvSpPr/>
            <p:nvPr/>
          </p:nvSpPr>
          <p:spPr>
            <a:xfrm>
              <a:off x="7080422" y="3608173"/>
              <a:ext cx="2854409" cy="25949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368DD4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EC2C0F-853F-D34B-A835-62906774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263881" y="3739292"/>
              <a:ext cx="2540000" cy="24638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60CE3DA-571E-2F4F-9353-28DECDB38920}"/>
              </a:ext>
            </a:extLst>
          </p:cNvPr>
          <p:cNvSpPr/>
          <p:nvPr/>
        </p:nvSpPr>
        <p:spPr>
          <a:xfrm>
            <a:off x="3268376" y="5789243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charset="0"/>
                <a:ea typeface="+mn-ea"/>
                <a:cs typeface="+mn-cs"/>
              </a:rPr>
              <a:t>“Do this”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EE7E55-9502-2642-B353-06C0335652B0}"/>
              </a:ext>
            </a:extLst>
          </p:cNvPr>
          <p:cNvSpPr/>
          <p:nvPr/>
        </p:nvSpPr>
        <p:spPr>
          <a:xfrm>
            <a:off x="7500097" y="5789243"/>
            <a:ext cx="18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charset="0"/>
                <a:ea typeface="+mn-ea"/>
                <a:cs typeface="+mn-cs"/>
              </a:rPr>
              <a:t>“Do what applies”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5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Repository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14948" y="3278982"/>
            <a:ext cx="5083391" cy="769594"/>
          </a:xfrm>
        </p:spPr>
        <p:txBody>
          <a:bodyPr/>
          <a:lstStyle/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https://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</a:rPr>
              <a:t>github.com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/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</a:rPr>
              <a:t>jktr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/ansible-pull-example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983" r="3077" b="549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FC5B8-3B47-2849-8EA5-F2FEB56E5D86}"/>
              </a:ext>
            </a:extLst>
          </p:cNvPr>
          <p:cNvSpPr txBox="1"/>
          <p:nvPr/>
        </p:nvSpPr>
        <p:spPr>
          <a:xfrm>
            <a:off x="2040565" y="6417952"/>
            <a:ext cx="16802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by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Branden Tate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68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Example Enhancements - Inventory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0"/>
          </p:nvPr>
        </p:nvSpPr>
        <p:spPr>
          <a:xfrm>
            <a:off x="861452" y="1209642"/>
            <a:ext cx="10506172" cy="5049699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dirty="0">
                <a:solidFill>
                  <a:schemeClr val="accent1"/>
                </a:solidFill>
              </a:rPr>
              <a:t>Possible functional expansions around managing The Ansible-pull Inventory</a:t>
            </a:r>
            <a:endParaRPr lang="en-US" dirty="0">
              <a:solidFill>
                <a:schemeClr val="accent1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Executable files adhering to calling conventions and output format rules</a:t>
            </a:r>
          </a:p>
          <a:p>
            <a:pPr marL="457200" lvl="1"/>
            <a:r>
              <a:rPr lang="en-US" dirty="0">
                <a:solidFill>
                  <a:srgbClr val="FFFFFF"/>
                </a:solidFill>
              </a:rPr>
              <a:t>Existing Dynamic Inventory Script -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https://github.com/apache/trafficcontrol/tree/master/infrastructure/ansible/dynamic.inventory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Static inventory files</a:t>
            </a:r>
          </a:p>
          <a:p>
            <a:pPr marL="457200" lvl="1">
              <a:buClr>
                <a:srgbClr val="368DD4"/>
              </a:buClr>
            </a:pPr>
            <a:r>
              <a:rPr lang="en-US" dirty="0">
                <a:solidFill>
                  <a:srgbClr val="FFFFFF"/>
                </a:solidFill>
              </a:rPr>
              <a:t>JSON</a:t>
            </a:r>
          </a:p>
          <a:p>
            <a:pPr marL="457200" lvl="1">
              <a:buClr>
                <a:srgbClr val="368DD4"/>
              </a:buClr>
            </a:pPr>
            <a:r>
              <a:rPr lang="en-US" b="0" kern="1200" cap="none" dirty="0">
                <a:solidFill>
                  <a:srgbClr val="FFFFFF"/>
                </a:solidFill>
                <a:latin typeface="Gotham Light" charset="0"/>
                <a:ea typeface="Gotham Light" charset="0"/>
                <a:cs typeface="Gotham Light" charset="0"/>
              </a:rPr>
              <a:t>YAML</a:t>
            </a:r>
          </a:p>
          <a:p>
            <a:pPr marL="457200" lvl="1">
              <a:buClr>
                <a:srgbClr val="368DD4"/>
              </a:buClr>
            </a:pPr>
            <a:r>
              <a:rPr lang="en-US" dirty="0">
                <a:solidFill>
                  <a:srgbClr val="FFFFFF"/>
                </a:solidFill>
              </a:rPr>
              <a:t>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9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Example Enhancements - Wrapper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0"/>
          </p:nvPr>
        </p:nvSpPr>
        <p:spPr>
          <a:xfrm>
            <a:off x="861452" y="1209642"/>
            <a:ext cx="10506172" cy="5049699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dirty="0">
                <a:solidFill>
                  <a:schemeClr val="accent1"/>
                </a:solidFill>
              </a:rPr>
              <a:t>Possible functional expansions around managing Ansible-pull</a:t>
            </a:r>
            <a:endParaRPr lang="en-US" dirty="0">
              <a:solidFill>
                <a:schemeClr val="accent1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Finer controls around execution conditions</a:t>
            </a:r>
          </a:p>
          <a:p>
            <a:pPr marL="457200" lvl="1"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Separating run scopes for time constraints via tags or separate playbook</a:t>
            </a:r>
          </a:p>
          <a:p>
            <a:pPr marL="457200" lvl="1"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 dirty="0"/>
              <a:t>Triggering conditions:</a:t>
            </a:r>
          </a:p>
          <a:p>
            <a:pPr marL="742950" lvl="2">
              <a:spcBef>
                <a:spcPts val="400"/>
              </a:spcBef>
              <a:buClr>
                <a:schemeClr val="accent1"/>
              </a:buClr>
            </a:pPr>
            <a:r>
              <a:rPr lang="en-US" sz="1800" dirty="0">
                <a:solidFill>
                  <a:schemeClr val="bg1"/>
                </a:solidFill>
              </a:rPr>
              <a:t>Fast scheduled enforcement on reduced scope</a:t>
            </a:r>
          </a:p>
          <a:p>
            <a:pPr marL="742950" lvl="2">
              <a:spcBef>
                <a:spcPts val="400"/>
              </a:spcBef>
              <a:buClr>
                <a:schemeClr val="accent1"/>
              </a:buClr>
            </a:pPr>
            <a:r>
              <a:rPr lang="en-US" sz="1800" dirty="0">
                <a:solidFill>
                  <a:schemeClr val="bg1"/>
                </a:solidFill>
              </a:rPr>
              <a:t>Slow scheduled enforcement on full scope</a:t>
            </a:r>
          </a:p>
          <a:p>
            <a:pPr marL="742950" lvl="2">
              <a:spcBef>
                <a:spcPts val="400"/>
              </a:spcBef>
              <a:buClr>
                <a:schemeClr val="accent1"/>
              </a:buClr>
            </a:pPr>
            <a:r>
              <a:rPr lang="en-US" sz="1800" dirty="0">
                <a:solidFill>
                  <a:schemeClr val="bg1"/>
                </a:solidFill>
              </a:rPr>
              <a:t>Full scope enforcement on reboot</a:t>
            </a:r>
          </a:p>
          <a:p>
            <a:pPr marL="742950" lvl="2">
              <a:spcBef>
                <a:spcPts val="400"/>
              </a:spcBef>
              <a:buClr>
                <a:schemeClr val="accent1"/>
              </a:buClr>
            </a:pPr>
            <a:r>
              <a:rPr lang="en-US" sz="1800" dirty="0">
                <a:solidFill>
                  <a:schemeClr val="bg1"/>
                </a:solidFill>
              </a:rPr>
              <a:t>Full scope enforcement on failed execution</a:t>
            </a:r>
          </a:p>
          <a:p>
            <a:pPr marL="742950" lvl="2">
              <a:spcBef>
                <a:spcPts val="400"/>
              </a:spcBef>
              <a:buClr>
                <a:schemeClr val="accent1"/>
              </a:buClr>
            </a:pPr>
            <a:r>
              <a:rPr lang="en-US" sz="1800" dirty="0">
                <a:solidFill>
                  <a:schemeClr val="bg1"/>
                </a:solidFill>
              </a:rPr>
              <a:t>Full scope enforcement on repository change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Failsafe enforcement in the event of connectivity losses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Consistent Dispersion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Maintenance mode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Finer controls around external code dependency management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Multi-branch support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20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Example Enhancements – Git Workflows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8A41F1-E297-CC42-A2D8-7B35C5CC2D9F}"/>
              </a:ext>
            </a:extLst>
          </p:cNvPr>
          <p:cNvSpPr/>
          <p:nvPr/>
        </p:nvSpPr>
        <p:spPr>
          <a:xfrm>
            <a:off x="7591169" y="1731575"/>
            <a:ext cx="2936788" cy="33948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cap="all" dirty="0" err="1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rPr>
              <a:t>Gitops</a:t>
            </a:r>
            <a:endParaRPr lang="en-US" cap="all" dirty="0">
              <a:solidFill>
                <a:schemeClr val="accent1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algn="ctr"/>
            <a:r>
              <a:rPr lang="en-US" cap="all" dirty="0">
                <a:solidFill>
                  <a:schemeClr val="accent1"/>
                </a:solidFill>
                <a:latin typeface="Gotham Book" charset="0"/>
                <a:ea typeface="Gotham Book" charset="0"/>
                <a:cs typeface="Gotham Book" charset="0"/>
              </a:rPr>
              <a:t>Strategy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8883A38-765C-4B47-BDC7-43B10274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08" y="1742559"/>
            <a:ext cx="4616992" cy="33948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E78E804-FB38-6744-89FD-70230BB5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1168" y="2391803"/>
            <a:ext cx="2601612" cy="2601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F02D5E-4EAC-3748-8BED-BD71505CACB0}"/>
              </a:ext>
            </a:extLst>
          </p:cNvPr>
          <p:cNvSpPr txBox="1"/>
          <p:nvPr/>
        </p:nvSpPr>
        <p:spPr>
          <a:xfrm>
            <a:off x="9764459" y="416422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</a:t>
            </a:r>
          </a:p>
        </p:txBody>
      </p:sp>
    </p:spTree>
    <p:extLst>
      <p:ext uri="{BB962C8B-B14F-4D97-AF65-F5344CB8AC3E}">
        <p14:creationId xmlns:p14="http://schemas.microsoft.com/office/powerpoint/2010/main" val="3001488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Jonathan Gray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Comcast Content Delivery Network Team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Site Reliability Engineer 4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Twitter : @jhg03a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GitHub : @jhg03a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asf.slack.com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: @jhg03a</a:t>
            </a:r>
          </a:p>
          <a:p>
            <a:pPr lvl="0">
              <a:lnSpc>
                <a:spcPts val="1800"/>
              </a:lnSpc>
              <a:spcBef>
                <a:spcPts val="1200"/>
              </a:spcBef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jhg03a@apache.org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906" t="6417" r="13133" b="8745"/>
          <a:stretch/>
        </p:blipFill>
        <p:spPr>
          <a:xfrm>
            <a:off x="6118226" y="118754"/>
            <a:ext cx="4425538" cy="6590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FC7F8-0431-7B4D-A1F7-C6F97823D7B9}"/>
              </a:ext>
            </a:extLst>
          </p:cNvPr>
          <p:cNvSpPr txBox="1"/>
          <p:nvPr/>
        </p:nvSpPr>
        <p:spPr>
          <a:xfrm>
            <a:off x="1384136" y="6136679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about.twitter.com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en_us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/company/brand-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/logos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slack.com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/media-kit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commons.wikimedia.org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File:Antu_mail-folder-sent.svg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22AC25-A4BC-AF42-90B5-13C44FAF7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541" y="3660171"/>
            <a:ext cx="294407" cy="294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F546F-9E6A-D644-A4D6-E10F628A8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10" y="4079844"/>
            <a:ext cx="223067" cy="2230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50FBB6-63CD-6A42-A72E-D46BB4CCD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426" y="4389739"/>
            <a:ext cx="410633" cy="4106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B3FFF69-E20A-0847-928E-C36411051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6210" y="4887200"/>
            <a:ext cx="220292" cy="22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09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065645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to the Repository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158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FC5B8-3B47-2849-8EA5-F2FEB56E5D86}"/>
              </a:ext>
            </a:extLst>
          </p:cNvPr>
          <p:cNvSpPr txBox="1"/>
          <p:nvPr/>
        </p:nvSpPr>
        <p:spPr>
          <a:xfrm>
            <a:off x="2472557" y="6398034"/>
            <a:ext cx="18373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chemeClr val="bg1"/>
                </a:solidFill>
              </a:rPr>
              <a:t>Photo by </a:t>
            </a:r>
            <a:r>
              <a:rPr lang="en-US" sz="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 Dziedzic</a:t>
            </a:r>
            <a:r>
              <a:rPr lang="en-US" sz="800" dirty="0">
                <a:solidFill>
                  <a:schemeClr val="bg1"/>
                </a:solidFill>
              </a:rPr>
              <a:t> on </a:t>
            </a:r>
            <a:r>
              <a:rPr lang="en-US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9A26F326-FFCB-DD40-8FF8-E8FD8A0668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4948" y="1633642"/>
            <a:ext cx="5152581" cy="3918747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dirty="0">
                <a:solidFill>
                  <a:schemeClr val="accent1"/>
                </a:solidFill>
              </a:rPr>
              <a:t>Securing Ansible-pull itself</a:t>
            </a:r>
            <a:endParaRPr lang="en-US" dirty="0">
              <a:solidFill>
                <a:schemeClr val="accent1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All existing security features of Git</a:t>
            </a:r>
          </a:p>
          <a:p>
            <a:pPr marL="457200" lvl="1"/>
            <a:r>
              <a:rPr lang="en-US" dirty="0"/>
              <a:t>http/https/</a:t>
            </a:r>
            <a:r>
              <a:rPr lang="en-US" dirty="0" err="1"/>
              <a:t>ssh</a:t>
            </a:r>
            <a:r>
              <a:rPr lang="en-US" dirty="0"/>
              <a:t> Transport</a:t>
            </a:r>
          </a:p>
          <a:p>
            <a:pPr marL="742950" lvl="2"/>
            <a:r>
              <a:rPr lang="en-US" dirty="0">
                <a:solidFill>
                  <a:schemeClr val="bg1"/>
                </a:solidFill>
              </a:rPr>
              <a:t>Includes any required </a:t>
            </a:r>
            <a:r>
              <a:rPr lang="en-US" dirty="0" err="1">
                <a:solidFill>
                  <a:schemeClr val="bg1"/>
                </a:solidFill>
              </a:rPr>
              <a:t>ssh</a:t>
            </a:r>
            <a:r>
              <a:rPr lang="en-US" dirty="0">
                <a:solidFill>
                  <a:schemeClr val="bg1"/>
                </a:solidFill>
              </a:rPr>
              <a:t>/sftp/</a:t>
            </a:r>
            <a:r>
              <a:rPr lang="en-US" dirty="0" err="1">
                <a:solidFill>
                  <a:schemeClr val="bg1"/>
                </a:solidFill>
              </a:rPr>
              <a:t>scp</a:t>
            </a:r>
            <a:r>
              <a:rPr lang="en-US" dirty="0">
                <a:solidFill>
                  <a:schemeClr val="bg1"/>
                </a:solidFill>
              </a:rPr>
              <a:t> command options</a:t>
            </a:r>
          </a:p>
          <a:p>
            <a:pPr marL="457200" lvl="1"/>
            <a:r>
              <a:rPr lang="en-US" b="0" kern="1200" cap="none" dirty="0" err="1">
                <a:latin typeface="Gotham Light" charset="0"/>
                <a:ea typeface="Gotham Light" charset="0"/>
                <a:cs typeface="Gotham Light" charset="0"/>
              </a:rPr>
              <a:t>Commiter</a:t>
            </a:r>
            <a:r>
              <a:rPr lang="en-US" b="0" kern="1200" cap="none" dirty="0">
                <a:latin typeface="Gotham Light" charset="0"/>
                <a:ea typeface="Gotham Light" charset="0"/>
                <a:cs typeface="Gotham Light" charset="0"/>
              </a:rPr>
              <a:t>/Authorship requirements</a:t>
            </a:r>
          </a:p>
          <a:p>
            <a:pPr marL="457200" lvl="1"/>
            <a:r>
              <a:rPr lang="en-US" dirty="0">
                <a:solidFill>
                  <a:schemeClr val="bg1"/>
                </a:solidFill>
              </a:rPr>
              <a:t>Testing/Merge requirements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Requiring Signed Commits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Force checkouts to prevent local edit merge conflicts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Git branch assignment change management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9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Inside the Repository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365" t="10706" r="365" b="14294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FC5B8-3B47-2849-8EA5-F2FEB56E5D86}"/>
              </a:ext>
            </a:extLst>
          </p:cNvPr>
          <p:cNvSpPr txBox="1"/>
          <p:nvPr/>
        </p:nvSpPr>
        <p:spPr>
          <a:xfrm>
            <a:off x="1627774" y="6398034"/>
            <a:ext cx="35269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"Ancient Egyptian Stone Tablet"</a:t>
            </a:r>
            <a:r>
              <a:rPr lang="en-US" sz="800" dirty="0">
                <a:solidFill>
                  <a:schemeClr val="bg1"/>
                </a:solidFill>
              </a:rPr>
              <a:t> by </a:t>
            </a:r>
            <a:r>
              <a:rPr lang="en-US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Gary Lee Todd, Ph.D.</a:t>
            </a:r>
            <a:r>
              <a:rPr lang="en-US" sz="800" dirty="0">
                <a:solidFill>
                  <a:schemeClr val="bg1"/>
                </a:solidFill>
              </a:rPr>
              <a:t> is marked with </a:t>
            </a:r>
            <a:r>
              <a:rPr lang="en-US" sz="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9A26F326-FFCB-DD40-8FF8-E8FD8A0668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4948" y="1469626"/>
            <a:ext cx="5152581" cy="3918747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en-US" dirty="0">
                <a:solidFill>
                  <a:schemeClr val="accent1"/>
                </a:solidFill>
              </a:rPr>
              <a:t>Securing Ansible-pull Contents</a:t>
            </a:r>
            <a:endParaRPr lang="en-US" dirty="0">
              <a:solidFill>
                <a:schemeClr val="accent1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Ansible-Vault</a:t>
            </a: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Removing secrets via 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Lookup Plugins</a:t>
            </a: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 marL="457200" lvl="1"/>
            <a:r>
              <a:rPr lang="en-US" dirty="0"/>
              <a:t>AWS Secrets Manager</a:t>
            </a:r>
          </a:p>
          <a:p>
            <a:pPr marL="457200" lvl="1"/>
            <a:r>
              <a:rPr lang="en-US" dirty="0" err="1">
                <a:solidFill>
                  <a:schemeClr val="bg1"/>
                </a:solidFill>
              </a:rPr>
              <a:t>Etcd</a:t>
            </a:r>
            <a:endParaRPr lang="en-US" dirty="0">
              <a:solidFill>
                <a:schemeClr val="bg1"/>
              </a:solidFill>
            </a:endParaRPr>
          </a:p>
          <a:p>
            <a:pPr marL="457200" lvl="1"/>
            <a:r>
              <a:rPr lang="en-US" dirty="0"/>
              <a:t>CyberArk</a:t>
            </a:r>
          </a:p>
          <a:p>
            <a:pPr marL="457200" lvl="1"/>
            <a:r>
              <a:rPr lang="en-US" dirty="0">
                <a:solidFill>
                  <a:schemeClr val="bg1"/>
                </a:solidFill>
              </a:rPr>
              <a:t>Keyring</a:t>
            </a:r>
          </a:p>
          <a:p>
            <a:pPr marL="457200" lvl="1"/>
            <a:r>
              <a:rPr lang="en-US" dirty="0" err="1"/>
              <a:t>Lastpass</a:t>
            </a:r>
            <a:endParaRPr lang="en-US" dirty="0"/>
          </a:p>
          <a:p>
            <a:pPr marL="457200" lvl="1"/>
            <a:r>
              <a:rPr lang="en-US" dirty="0" err="1">
                <a:solidFill>
                  <a:schemeClr val="bg1"/>
                </a:solidFill>
              </a:rPr>
              <a:t>OnePassword</a:t>
            </a:r>
            <a:endParaRPr lang="en-US" dirty="0">
              <a:solidFill>
                <a:schemeClr val="bg1"/>
              </a:solidFill>
            </a:endParaRPr>
          </a:p>
          <a:p>
            <a:pPr marL="457200" lvl="1"/>
            <a:r>
              <a:rPr lang="en-US" dirty="0" err="1"/>
              <a:t>HashiCorp</a:t>
            </a:r>
            <a:r>
              <a:rPr lang="en-US" dirty="0"/>
              <a:t> Vault</a:t>
            </a:r>
          </a:p>
          <a:p>
            <a:pPr marL="457200" lvl="1"/>
            <a:r>
              <a:rPr lang="en-US" dirty="0">
                <a:solidFill>
                  <a:schemeClr val="bg1"/>
                </a:solidFill>
              </a:rPr>
              <a:t>Redis</a:t>
            </a:r>
          </a:p>
          <a:p>
            <a:pPr marL="457200" lvl="1"/>
            <a:r>
              <a:rPr lang="en-US" dirty="0"/>
              <a:t>Thycotic Secret Server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19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</a:t>
            </a:r>
          </a:p>
        </p:txBody>
      </p:sp>
    </p:spTree>
    <p:extLst>
      <p:ext uri="{BB962C8B-B14F-4D97-AF65-F5344CB8AC3E}">
        <p14:creationId xmlns:p14="http://schemas.microsoft.com/office/powerpoint/2010/main" val="1454878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what’s going 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FC5B8-3B47-2849-8EA5-F2FEB56E5D86}"/>
              </a:ext>
            </a:extLst>
          </p:cNvPr>
          <p:cNvSpPr txBox="1"/>
          <p:nvPr/>
        </p:nvSpPr>
        <p:spPr>
          <a:xfrm>
            <a:off x="1592508" y="6447461"/>
            <a:ext cx="35974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"Inside the IBM 1403 line printer."</a:t>
            </a:r>
            <a:r>
              <a:rPr lang="en-US" sz="800" dirty="0">
                <a:solidFill>
                  <a:schemeClr val="bg1"/>
                </a:solidFill>
              </a:rPr>
              <a:t> by </a:t>
            </a:r>
            <a:r>
              <a:rPr lang="en-US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phrenologist</a:t>
            </a:r>
            <a:r>
              <a:rPr lang="en-US" sz="800" dirty="0">
                <a:solidFill>
                  <a:schemeClr val="bg1"/>
                </a:solidFill>
              </a:rPr>
              <a:t> is licensed under </a:t>
            </a:r>
            <a:r>
              <a:rPr lang="en-US" sz="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 2.0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9A26F326-FFCB-DD40-8FF8-E8FD8A0668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4948" y="1346058"/>
            <a:ext cx="5152581" cy="5071894"/>
          </a:xfrm>
        </p:spPr>
        <p:txBody>
          <a:bodyPr/>
          <a:lstStyle/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Default 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stdout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feeding 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journald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Augmenting or replacing via 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Callback Plugins</a:t>
            </a: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 marL="457200" lvl="1"/>
            <a:r>
              <a:rPr lang="en-US" dirty="0"/>
              <a:t>JUnit xml files</a:t>
            </a:r>
          </a:p>
          <a:p>
            <a:pPr marL="457200" lvl="1"/>
            <a:r>
              <a:rPr lang="en-US" dirty="0">
                <a:solidFill>
                  <a:schemeClr val="bg1"/>
                </a:solidFill>
              </a:rPr>
              <a:t>JSON formatted </a:t>
            </a:r>
            <a:r>
              <a:rPr lang="en-US" dirty="0" err="1">
                <a:solidFill>
                  <a:schemeClr val="bg1"/>
                </a:solidFill>
              </a:rPr>
              <a:t>stdout</a:t>
            </a:r>
            <a:endParaRPr lang="en-US" dirty="0">
              <a:solidFill>
                <a:schemeClr val="bg1"/>
              </a:solidFill>
            </a:endParaRPr>
          </a:p>
          <a:p>
            <a:pPr marL="457200" lvl="1"/>
            <a:r>
              <a:rPr lang="en-US" dirty="0"/>
              <a:t>Syslog as JSON</a:t>
            </a:r>
            <a:endParaRPr lang="en-US" dirty="0">
              <a:solidFill>
                <a:schemeClr val="bg1"/>
              </a:solidFill>
            </a:endParaRPr>
          </a:p>
          <a:p>
            <a:pPr marL="457200" lvl="1"/>
            <a:r>
              <a:rPr lang="en-US" dirty="0"/>
              <a:t>Azure Log Analytics</a:t>
            </a:r>
          </a:p>
          <a:p>
            <a:pPr marL="457200" lvl="1"/>
            <a:r>
              <a:rPr lang="en-US" dirty="0" err="1">
                <a:solidFill>
                  <a:schemeClr val="bg1"/>
                </a:solidFill>
              </a:rPr>
              <a:t>LogDN</a:t>
            </a:r>
            <a:r>
              <a:rPr lang="en-US" dirty="0" err="1"/>
              <a:t>A</a:t>
            </a:r>
            <a:endParaRPr lang="en-US" dirty="0"/>
          </a:p>
          <a:p>
            <a:pPr marL="457200" lvl="1"/>
            <a:r>
              <a:rPr lang="en-US" dirty="0">
                <a:solidFill>
                  <a:schemeClr val="bg1"/>
                </a:solidFill>
              </a:rPr>
              <a:t>Foreman</a:t>
            </a:r>
          </a:p>
          <a:p>
            <a:pPr marL="457200" lvl="1"/>
            <a:r>
              <a:rPr lang="en-US" dirty="0"/>
              <a:t>Logstash</a:t>
            </a:r>
          </a:p>
          <a:p>
            <a:pPr marL="457200" lvl="1"/>
            <a:r>
              <a:rPr lang="en-US" dirty="0">
                <a:solidFill>
                  <a:schemeClr val="bg1"/>
                </a:solidFill>
              </a:rPr>
              <a:t>Nagios</a:t>
            </a:r>
          </a:p>
          <a:p>
            <a:pPr marL="457200" lvl="1"/>
            <a:r>
              <a:rPr lang="en-US" dirty="0"/>
              <a:t>Slack</a:t>
            </a:r>
          </a:p>
          <a:p>
            <a:pPr marL="457200" lvl="1"/>
            <a:r>
              <a:rPr lang="en-US" dirty="0">
                <a:solidFill>
                  <a:schemeClr val="bg1"/>
                </a:solidFill>
              </a:rPr>
              <a:t>Splunk</a:t>
            </a:r>
          </a:p>
          <a:p>
            <a:pPr marL="457200" lvl="1"/>
            <a:r>
              <a:rPr lang="en-US" dirty="0" err="1"/>
              <a:t>SumoLogic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65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7"/>
          <p:cNvSpPr>
            <a:spLocks noGrp="1"/>
          </p:cNvSpPr>
          <p:nvPr>
            <p:ph type="title"/>
          </p:nvPr>
        </p:nvSpPr>
        <p:spPr>
          <a:xfrm>
            <a:off x="814948" y="440048"/>
            <a:ext cx="4588325" cy="769594"/>
          </a:xfrm>
        </p:spPr>
        <p:txBody>
          <a:bodyPr/>
          <a:lstStyle/>
          <a:p>
            <a:pPr algn="ctr"/>
            <a:r>
              <a:rPr lang="en-US" kern="0" dirty="0">
                <a:solidFill>
                  <a:schemeClr val="accent1"/>
                </a:solidFill>
                <a:latin typeface="Gotham Light" charset="0"/>
              </a:rPr>
              <a:t>Takeaways</a:t>
            </a:r>
            <a:endParaRPr lang="en-US" sz="2800" kern="0" dirty="0">
              <a:solidFill>
                <a:schemeClr val="accent1"/>
              </a:solidFill>
              <a:latin typeface="Gotham Light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814948" y="1219035"/>
            <a:ext cx="4825831" cy="44336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The ansible aspects of ATC are continuing forward by multiple contributors and quality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Ansible-pull can be leveraged as a framework for maintaining stateful Operating Systems at scale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6E173FB-AB82-6347-8B9F-DC6480985013}"/>
              </a:ext>
            </a:extLst>
          </p:cNvPr>
          <p:cNvSpPr txBox="1">
            <a:spLocks/>
          </p:cNvSpPr>
          <p:nvPr/>
        </p:nvSpPr>
        <p:spPr>
          <a:xfrm>
            <a:off x="5796217" y="3030071"/>
            <a:ext cx="6243383" cy="2491089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68DD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Jonathan Gray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Light" charset="0"/>
              <a:ea typeface="Gotham Light" charset="0"/>
              <a:cs typeface="Gotham Light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charset="0"/>
                <a:ea typeface="Gotham Light" charset="0"/>
                <a:cs typeface="Gotham Light" charset="0"/>
              </a:rPr>
              <a:t>    Twitter : @jhg03a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charset="0"/>
                <a:ea typeface="Gotham Light" charset="0"/>
                <a:cs typeface="Gotham Light" charset="0"/>
              </a:rPr>
              <a:t>    GitHub : @jhg03a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charset="0"/>
                <a:ea typeface="Gotham Light" charset="0"/>
                <a:cs typeface="Gotham Light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charset="0"/>
                <a:ea typeface="Gotham Light" charset="0"/>
                <a:cs typeface="Gotham Light" charset="0"/>
              </a:rPr>
              <a:t>asf.slack.com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charset="0"/>
                <a:ea typeface="Gotham Light" charset="0"/>
                <a:cs typeface="Gotham Light" charset="0"/>
              </a:rPr>
              <a:t> : @jhg03a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 charset="0"/>
                <a:ea typeface="Gotham Light" charset="0"/>
                <a:cs typeface="Gotham Light" charset="0"/>
              </a:rPr>
              <a:t>    jhg03a@apache.org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89385DC-4123-1E46-9050-EDA9DDAB3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7616" y="3991470"/>
            <a:ext cx="450961" cy="450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958CA-DEE8-8647-B2D3-23DFAD8CA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227" y="4463149"/>
            <a:ext cx="297737" cy="2977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4B23456-37C4-384E-85DA-4DC9E05EA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62796" y="4751642"/>
            <a:ext cx="520230" cy="52023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B608C46-75F2-C944-B676-177D1A4E4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7885" y="5244141"/>
            <a:ext cx="297737" cy="297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E41398-C13D-EB44-AC48-98EFB2929E50}"/>
              </a:ext>
            </a:extLst>
          </p:cNvPr>
          <p:cNvSpPr txBox="1"/>
          <p:nvPr/>
        </p:nvSpPr>
        <p:spPr>
          <a:xfrm>
            <a:off x="4757996" y="6027003"/>
            <a:ext cx="3047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https://unsplash.com/photos/R4WCbazrD1g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about.twitter.com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en_us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/company/brand-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/logos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slack.com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/media-kit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commons.wikimedia.org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File:Antu_mail-folder-sent.svg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1D42F-6DB2-834E-8A13-29D3453ED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1163" y="973496"/>
            <a:ext cx="3613490" cy="2028372"/>
          </a:xfrm>
          <a:prstGeom prst="rect">
            <a:avLst/>
          </a:prstGeom>
          <a:effectLst>
            <a:softEdge rad="50800"/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46875A-565C-294E-AEDF-379211D0C380}"/>
              </a:ext>
            </a:extLst>
          </p:cNvPr>
          <p:cNvCxnSpPr>
            <a:cxnSpLocks/>
          </p:cNvCxnSpPr>
          <p:nvPr/>
        </p:nvCxnSpPr>
        <p:spPr>
          <a:xfrm>
            <a:off x="5712488" y="973496"/>
            <a:ext cx="0" cy="4679158"/>
          </a:xfrm>
          <a:prstGeom prst="line">
            <a:avLst/>
          </a:prstGeom>
          <a:ln w="19050" cap="flat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95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</a:t>
            </a:r>
          </a:p>
        </p:txBody>
      </p:sp>
    </p:spTree>
    <p:extLst>
      <p:ext uri="{BB962C8B-B14F-4D97-AF65-F5344CB8AC3E}">
        <p14:creationId xmlns:p14="http://schemas.microsoft.com/office/powerpoint/2010/main" val="378472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Committers This year – Ansible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Ashish P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Eric Friedrich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Evan 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Zelkowitz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Jeremy Mitchell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Jonathan G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Rawlin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Peters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Robert O Butts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Srijeet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Chatterjee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Steve Hamrick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Zach Hoffman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jhowar201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40E3-33C2-A543-A31E-F2B36CCF7F82}"/>
              </a:ext>
            </a:extLst>
          </p:cNvPr>
          <p:cNvSpPr txBox="1"/>
          <p:nvPr/>
        </p:nvSpPr>
        <p:spPr>
          <a:xfrm>
            <a:off x="3521416" y="6425165"/>
            <a:ext cx="51491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>
                <a:solidFill>
                  <a:prstClr val="white"/>
                </a:solidFill>
              </a:rPr>
              <a:t>git </a:t>
            </a:r>
            <a:r>
              <a:rPr lang="en-US" sz="800" dirty="0" err="1">
                <a:solidFill>
                  <a:prstClr val="white"/>
                </a:solidFill>
              </a:rPr>
              <a:t>shortlog</a:t>
            </a:r>
            <a:r>
              <a:rPr lang="en-US" sz="800" dirty="0">
                <a:solidFill>
                  <a:prstClr val="white"/>
                </a:solidFill>
              </a:rPr>
              <a:t> --no-merges -n -s --since "29 Sept 2020" -- infrastructure/ansible/ | tr -s ' ' ' ' | tr -s '\t' ' ' | cut -d' ' -f3- | sort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06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Changes merged This year – Ansible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00100" y="1400158"/>
            <a:ext cx="10157068" cy="4827277"/>
          </a:xfrm>
        </p:spPr>
        <p:txBody>
          <a:bodyPr/>
          <a:lstStyle/>
          <a:p>
            <a:pPr lvl="0">
              <a:spcBef>
                <a:spcPts val="1200"/>
              </a:spcBef>
              <a:buClr>
                <a:schemeClr val="accent1"/>
              </a:buClr>
            </a:pPr>
            <a:r>
              <a:rPr lang="en-US" dirty="0"/>
              <a:t>Feature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Add support for leveraging 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Postgresql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versions &gt;9.6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Major performance improvement to the dataset loader role</a:t>
            </a: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Add/Switch default support from 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Riak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-based Traffic Vault to be 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Postgresql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-based</a:t>
            </a: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Add federations to initial </a:t>
            </a:r>
            <a:r>
              <a:rPr lang="en-US" b="0" kern="1200" cap="none" dirty="0" err="1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cdn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dataset</a:t>
            </a:r>
          </a:p>
          <a:p>
            <a:pPr lvl="0">
              <a:spcBef>
                <a:spcPts val="1200"/>
              </a:spcBef>
              <a:buClr>
                <a:schemeClr val="accent1"/>
              </a:buClr>
            </a:pPr>
            <a:r>
              <a:rPr lang="en-US" dirty="0"/>
              <a:t>Maintenance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Add support for TO Golang plugin configuration</a:t>
            </a:r>
          </a:p>
          <a:p>
            <a:pPr marL="22860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Add/Switch default support from ORT to t3c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Separate out static file hosting from Traffic Ops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Performance and versioning updates to configuration defaults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Upgrade from Traffic Ops API 1.3 usage to 2.0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General bugfixes and Cleanup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40E3-33C2-A543-A31E-F2B36CCF7F82}"/>
              </a:ext>
            </a:extLst>
          </p:cNvPr>
          <p:cNvSpPr txBox="1"/>
          <p:nvPr/>
        </p:nvSpPr>
        <p:spPr>
          <a:xfrm>
            <a:off x="4417487" y="6417952"/>
            <a:ext cx="3310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>
                <a:solidFill>
                  <a:prstClr val="white"/>
                </a:solidFill>
              </a:rPr>
              <a:t>git </a:t>
            </a:r>
            <a:r>
              <a:rPr lang="en-US" sz="800" dirty="0" err="1">
                <a:solidFill>
                  <a:prstClr val="white"/>
                </a:solidFill>
              </a:rPr>
              <a:t>shortlog</a:t>
            </a:r>
            <a:r>
              <a:rPr lang="en-US" sz="800" dirty="0">
                <a:solidFill>
                  <a:prstClr val="white"/>
                </a:solidFill>
              </a:rPr>
              <a:t> --no-merges -n --since "29 Sept 2020" -- infrastructure/ansible/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699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Continued unstable work – Ansible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14948" y="1391582"/>
            <a:ext cx="10157068" cy="4074835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hlinkClick r:id="rId2"/>
              </a:rPr>
              <a:t>https://github.com/jhg03a/trafficcontrol/tree/ansible.refactor/infrastructure/ansible/</a:t>
            </a: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>
              <a:spcBef>
                <a:spcPts val="1200"/>
              </a:spcBef>
              <a:buClr>
                <a:schemeClr val="accent1"/>
              </a:buClr>
            </a:pP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dirty="0"/>
              <a:t>ATS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Add 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</a:rPr>
              <a:t>support</a:t>
            </a: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 to erase ATS cache data prior to reinstall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New ATS Profile/Parameter maintenance tooling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ATS8 support including a major overhaul/cleanup for parameters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Support for automatically building ATS Profiles by hardware variance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40E3-33C2-A543-A31E-F2B36CCF7F82}"/>
              </a:ext>
            </a:extLst>
          </p:cNvPr>
          <p:cNvSpPr txBox="1"/>
          <p:nvPr/>
        </p:nvSpPr>
        <p:spPr>
          <a:xfrm>
            <a:off x="4417487" y="6417952"/>
            <a:ext cx="3310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>
                <a:solidFill>
                  <a:prstClr val="white"/>
                </a:solidFill>
              </a:rPr>
              <a:t>git </a:t>
            </a:r>
            <a:r>
              <a:rPr lang="en-US" sz="800" dirty="0" err="1">
                <a:solidFill>
                  <a:prstClr val="white"/>
                </a:solidFill>
              </a:rPr>
              <a:t>shortlog</a:t>
            </a:r>
            <a:r>
              <a:rPr lang="en-US" sz="800" dirty="0">
                <a:solidFill>
                  <a:prstClr val="white"/>
                </a:solidFill>
              </a:rPr>
              <a:t> --no-merges -n --since "29 Sept 2020" -- infrastructure/ansible/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7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Continued unstable work – Ansible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14948" y="1391582"/>
            <a:ext cx="10157068" cy="4074835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hlinkClick r:id="rId2"/>
              </a:rPr>
              <a:t>https://github.com/jhg03a/trafficcontrol/tree/ansible.refactor/infrastructure/ansible/</a:t>
            </a: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>
              <a:spcBef>
                <a:spcPts val="1200"/>
              </a:spcBef>
              <a:buClr>
                <a:schemeClr val="accent1"/>
              </a:buClr>
            </a:pP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dirty="0"/>
              <a:t>Dataset Loader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Add per component TO server defaults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General refactor and cleanup of the dataset loader role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40E3-33C2-A543-A31E-F2B36CCF7F82}"/>
              </a:ext>
            </a:extLst>
          </p:cNvPr>
          <p:cNvSpPr txBox="1"/>
          <p:nvPr/>
        </p:nvSpPr>
        <p:spPr>
          <a:xfrm>
            <a:off x="4417487" y="6417952"/>
            <a:ext cx="3310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shortlog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--no-merges -n --since "29 Sept 2020" -- infrastructure/ansible/</a:t>
            </a:r>
          </a:p>
        </p:txBody>
      </p:sp>
    </p:spTree>
    <p:extLst>
      <p:ext uri="{BB962C8B-B14F-4D97-AF65-F5344CB8AC3E}">
        <p14:creationId xmlns:p14="http://schemas.microsoft.com/office/powerpoint/2010/main" val="229274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Continued unstable work – Ansible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14948" y="1391582"/>
            <a:ext cx="10157068" cy="4074835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hlinkClick r:id="rId2"/>
              </a:rPr>
              <a:t>https://github.com/jhg03a/trafficcontrol/tree/ansible.refactor/infrastructure/ansible/</a:t>
            </a: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>
              <a:spcBef>
                <a:spcPts val="1200"/>
              </a:spcBef>
              <a:buClr>
                <a:schemeClr val="accent1"/>
              </a:buClr>
            </a:pP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dirty="0"/>
              <a:t>TODB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TODB IPv6 support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TODB Waterfall replication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40E3-33C2-A543-A31E-F2B36CCF7F82}"/>
              </a:ext>
            </a:extLst>
          </p:cNvPr>
          <p:cNvSpPr txBox="1"/>
          <p:nvPr/>
        </p:nvSpPr>
        <p:spPr>
          <a:xfrm>
            <a:off x="4417487" y="6417952"/>
            <a:ext cx="3310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shortlog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--no-merges -n --since "29 Sept 2020" -- infrastructure/ansible/</a:t>
            </a:r>
          </a:p>
        </p:txBody>
      </p:sp>
    </p:spTree>
    <p:extLst>
      <p:ext uri="{BB962C8B-B14F-4D97-AF65-F5344CB8AC3E}">
        <p14:creationId xmlns:p14="http://schemas.microsoft.com/office/powerpoint/2010/main" val="401839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Continued unstable work – Ansible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14948" y="1391582"/>
            <a:ext cx="10157068" cy="4074835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hlinkClick r:id="rId2"/>
              </a:rPr>
              <a:t>https://github.com/jhg03a/trafficcontrol/tree/ansible.refactor/infrastructure/ansible/</a:t>
            </a: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>
              <a:spcBef>
                <a:spcPts val="1200"/>
              </a:spcBef>
              <a:buClr>
                <a:schemeClr val="accent1"/>
              </a:buClr>
            </a:pPr>
            <a:endParaRPr lang="en-US" b="0" kern="1200" cap="none" dirty="0">
              <a:solidFill>
                <a:schemeClr val="bg1"/>
              </a:solidFill>
              <a:latin typeface="Gotham Light" charset="0"/>
            </a:endParaRP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dirty="0"/>
              <a:t>MISC</a:t>
            </a: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TO Let’s Encrypt configuration support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TP UI Default value improvements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General performance improvements and bugfixes</a:t>
            </a: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endParaRPr lang="en-US" b="0" kern="1200" cap="none" dirty="0">
              <a:solidFill>
                <a:schemeClr val="bg1"/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 marL="228600" lvl="0" indent="-228600">
              <a:spcBef>
                <a:spcPts val="1200"/>
              </a:spcBef>
              <a:buClr>
                <a:schemeClr val="accent1"/>
              </a:buClr>
              <a:buFont typeface="Arial"/>
              <a:buChar char="•"/>
            </a:pPr>
            <a:r>
              <a:rPr lang="en-US" b="0" kern="1200" cap="none" dirty="0">
                <a:solidFill>
                  <a:schemeClr val="bg1"/>
                </a:solidFill>
                <a:latin typeface="Gotham Light" charset="0"/>
                <a:ea typeface="Gotham Light" charset="0"/>
                <a:cs typeface="Gotham Light" charset="0"/>
              </a:rPr>
              <a:t>Testing!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40E3-33C2-A543-A31E-F2B36CCF7F82}"/>
              </a:ext>
            </a:extLst>
          </p:cNvPr>
          <p:cNvSpPr txBox="1"/>
          <p:nvPr/>
        </p:nvSpPr>
        <p:spPr>
          <a:xfrm>
            <a:off x="4417487" y="6417952"/>
            <a:ext cx="3310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shortlog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--no-merges -n --since "29 Sept 2020" -- infrastructure/ansible/</a:t>
            </a:r>
          </a:p>
        </p:txBody>
      </p:sp>
    </p:spTree>
    <p:extLst>
      <p:ext uri="{BB962C8B-B14F-4D97-AF65-F5344CB8AC3E}">
        <p14:creationId xmlns:p14="http://schemas.microsoft.com/office/powerpoint/2010/main" val="32611301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eaker's Bureau Master Slides Dark">
  <a:themeElements>
    <a:clrScheme name="Custom 3">
      <a:dk1>
        <a:srgbClr val="050505"/>
      </a:dk1>
      <a:lt1>
        <a:srgbClr val="FFFFFF"/>
      </a:lt1>
      <a:dk2>
        <a:srgbClr val="2A2B2C"/>
      </a:dk2>
      <a:lt2>
        <a:srgbClr val="A4A4A4"/>
      </a:lt2>
      <a:accent1>
        <a:srgbClr val="368DD4"/>
      </a:accent1>
      <a:accent2>
        <a:srgbClr val="1ACFE1"/>
      </a:accent2>
      <a:accent3>
        <a:srgbClr val="FB533E"/>
      </a:accent3>
      <a:accent4>
        <a:srgbClr val="46C583"/>
      </a:accent4>
      <a:accent5>
        <a:srgbClr val="BC42D3"/>
      </a:accent5>
      <a:accent6>
        <a:srgbClr val="FF9170"/>
      </a:accent6>
      <a:hlink>
        <a:srgbClr val="2B74AD"/>
      </a:hlink>
      <a:folHlink>
        <a:srgbClr val="1D1D1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accent1"/>
          </a:solidFill>
        </a:ln>
      </a:spPr>
      <a:bodyPr rtlCol="0" anchor="ctr"/>
      <a:lstStyle>
        <a:defPPr algn="ctr">
          <a:defRPr cap="all" dirty="0">
            <a:solidFill>
              <a:schemeClr val="accent1"/>
            </a:solidFill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peaker's Bureau Master Slides Dark">
  <a:themeElements>
    <a:clrScheme name="Custom 71">
      <a:dk1>
        <a:srgbClr val="050505"/>
      </a:dk1>
      <a:lt1>
        <a:srgbClr val="FFFFFF"/>
      </a:lt1>
      <a:dk2>
        <a:srgbClr val="2A2B2C"/>
      </a:dk2>
      <a:lt2>
        <a:srgbClr val="A4A4A4"/>
      </a:lt2>
      <a:accent1>
        <a:srgbClr val="368DD4"/>
      </a:accent1>
      <a:accent2>
        <a:srgbClr val="1ACFE1"/>
      </a:accent2>
      <a:accent3>
        <a:srgbClr val="FB533E"/>
      </a:accent3>
      <a:accent4>
        <a:srgbClr val="46C583"/>
      </a:accent4>
      <a:accent5>
        <a:srgbClr val="BC42D3"/>
      </a:accent5>
      <a:accent6>
        <a:srgbClr val="FF9170"/>
      </a:accent6>
      <a:hlink>
        <a:srgbClr val="1D1D1D"/>
      </a:hlink>
      <a:folHlink>
        <a:srgbClr val="1D1D1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accent1"/>
          </a:solidFill>
        </a:ln>
      </a:spPr>
      <a:bodyPr rtlCol="0" anchor="ctr"/>
      <a:lstStyle>
        <a:defPPr algn="ctr">
          <a:defRPr cap="all" dirty="0">
            <a:solidFill>
              <a:schemeClr val="accent1"/>
            </a:solidFill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AC8AC94B0FBF428580BBC9AB13B914" ma:contentTypeVersion="10" ma:contentTypeDescription="Create a new document." ma:contentTypeScope="" ma:versionID="013c412a60dcfafb6be7a483522b6f20">
  <xsd:schema xmlns:xsd="http://www.w3.org/2001/XMLSchema" xmlns:xs="http://www.w3.org/2001/XMLSchema" xmlns:p="http://schemas.microsoft.com/office/2006/metadata/properties" xmlns:ns2="6d0c10d1-9f68-4478-b131-073214652608" targetNamespace="http://schemas.microsoft.com/office/2006/metadata/properties" ma:root="true" ma:fieldsID="5481c229d08caf5ecd7fbfa81a4891b1" ns2:_="">
    <xsd:import namespace="6d0c10d1-9f68-4478-b131-0732146526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0c10d1-9f68-4478-b131-0732146526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AA28A4-E448-4177-9EF8-BF2F75482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0c10d1-9f68-4478-b131-0732146526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F8BA97-64E7-4994-BA36-24EFC2AAD750}">
  <ds:schemaRefs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6d0c10d1-9f68-4478-b131-073214652608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B5DFB0-B9CF-47CC-8A02-EE24B5F233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13183</TotalTime>
  <Words>1237</Words>
  <Application>Microsoft Macintosh PowerPoint</Application>
  <PresentationFormat>Widescreen</PresentationFormat>
  <Paragraphs>223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.AppleSystemUIFont</vt:lpstr>
      <vt:lpstr>Arial</vt:lpstr>
      <vt:lpstr>Calibri</vt:lpstr>
      <vt:lpstr>Calibri Light</vt:lpstr>
      <vt:lpstr>Gotham</vt:lpstr>
      <vt:lpstr>Gotham Book</vt:lpstr>
      <vt:lpstr>Gotham Light</vt:lpstr>
      <vt:lpstr>1_Office Theme</vt:lpstr>
      <vt:lpstr>Speaker's Bureau Master Slides Dark</vt:lpstr>
      <vt:lpstr>1_Speaker's Bureau Master Slides Dark</vt:lpstr>
      <vt:lpstr>Updates on CDN Environment Automation  Managing a CDN Operating System at Scale </vt:lpstr>
      <vt:lpstr>BIO</vt:lpstr>
      <vt:lpstr>What’s new</vt:lpstr>
      <vt:lpstr>Committers This year – Ansible</vt:lpstr>
      <vt:lpstr>Significant Changes merged This year – Ansible</vt:lpstr>
      <vt:lpstr>1. Continued unstable work – Ansible</vt:lpstr>
      <vt:lpstr>2. Continued unstable work – Ansible</vt:lpstr>
      <vt:lpstr>3. Continued unstable work – Ansible</vt:lpstr>
      <vt:lpstr>4. Continued unstable work – Ansible</vt:lpstr>
      <vt:lpstr>CI Testing</vt:lpstr>
      <vt:lpstr>Molecule Overview</vt:lpstr>
      <vt:lpstr>Plumbing in place</vt:lpstr>
      <vt:lpstr>Managing A CDN Operating system at scale</vt:lpstr>
      <vt:lpstr>Why Ansible</vt:lpstr>
      <vt:lpstr>Ansible workflows</vt:lpstr>
      <vt:lpstr>Basic Repository</vt:lpstr>
      <vt:lpstr>Basic Example Enhancements - Inventory</vt:lpstr>
      <vt:lpstr>Basic Example Enhancements - Wrapper</vt:lpstr>
      <vt:lpstr>Basic Example Enhancements – Git Workflows</vt:lpstr>
      <vt:lpstr>Security</vt:lpstr>
      <vt:lpstr>Security to the Repository</vt:lpstr>
      <vt:lpstr>Security Inside the Repository</vt:lpstr>
      <vt:lpstr>Logging</vt:lpstr>
      <vt:lpstr>Knowing what’s going on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on CDN Environment Automation  Managing a CDN Operating System at Scale </dc:title>
  <dc:creator>Gray, Jonathan</dc:creator>
  <cp:lastModifiedBy>Gray, Jonathan</cp:lastModifiedBy>
  <cp:revision>3</cp:revision>
  <dcterms:created xsi:type="dcterms:W3CDTF">2021-09-02T19:49:38Z</dcterms:created>
  <dcterms:modified xsi:type="dcterms:W3CDTF">2021-09-22T20:46:03Z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0x010100E2AC8AC94B0FBF428580BBC9AB13B914</vt:lpwstr>
  </property>
</Properties>
</file>