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8" r:id="rId11"/>
    <p:sldId id="263" r:id="rId12"/>
    <p:sldId id="269" r:id="rId13"/>
    <p:sldId id="270" r:id="rId14"/>
    <p:sldId id="271" r:id="rId15"/>
    <p:sldId id="272" r:id="rId16"/>
    <p:sldId id="274" r:id="rId17"/>
    <p:sldId id="273" r:id="rId18"/>
    <p:sldId id="266" r:id="rId19"/>
    <p:sldId id="276" r:id="rId20"/>
    <p:sldId id="278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834"/>
  </p:normalViewPr>
  <p:slideViewPr>
    <p:cSldViewPr snapToGrid="0" snapToObjects="1">
      <p:cViewPr varScale="1">
        <p:scale>
          <a:sx n="150" d="100"/>
          <a:sy n="150" d="100"/>
        </p:scale>
        <p:origin x="16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B294-3303-6D4C-8295-F3DF2779D03E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CB6C-C77E-D04D-8481-8E65150BA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/>
              <a:t>Location hash – HTML5</a:t>
            </a:r>
            <a:r>
              <a:rPr lang="en-US" baseline="0" dirty="0" smtClean="0"/>
              <a:t> history </a:t>
            </a:r>
            <a:r>
              <a:rPr lang="en-US" baseline="0" dirty="0" err="1" smtClean="0"/>
              <a:t>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DCB6C-C77E-D04D-8481-8E65150BA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ngle-page_application" TargetMode="External"/><Relationship Id="rId4" Type="http://schemas.openxmlformats.org/officeDocument/2006/relationships/hyperlink" Target="https://en.wikipedia.org/wiki/Web_application" TargetMode="External"/><Relationship Id="rId5" Type="http://schemas.openxmlformats.org/officeDocument/2006/relationships/hyperlink" Target="https://en.wikipedia.org/wiki/Web_site" TargetMode="External"/><Relationship Id="rId6" Type="http://schemas.openxmlformats.org/officeDocument/2006/relationships/hyperlink" Target="https://en.wikipedia.org/wiki/HTML" TargetMode="External"/><Relationship Id="rId7" Type="http://schemas.openxmlformats.org/officeDocument/2006/relationships/hyperlink" Target="https://en.wikipedia.org/wiki/JavaScript" TargetMode="External"/><Relationship Id="rId8" Type="http://schemas.openxmlformats.org/officeDocument/2006/relationships/hyperlink" Target="https://en.wikipedia.org/wiki/CSS" TargetMode="External"/><Relationship Id="rId9" Type="http://schemas.openxmlformats.org/officeDocument/2006/relationships/hyperlink" Target="https://en.wikipedia.org/wiki/Web_serv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ffic-control-cdn.readthedocs.io/en/latest/development/traffic_portal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Traffic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Views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 smtClean="0"/>
              <a:t>The view for the state is built using one of 2 things:</a:t>
            </a:r>
          </a:p>
          <a:p>
            <a:endParaRPr lang="en-US" dirty="0"/>
          </a:p>
          <a:p>
            <a:pPr lvl="1"/>
            <a:r>
              <a:rPr lang="en-US" dirty="0" err="1" smtClean="0"/>
              <a:t>templateURL</a:t>
            </a:r>
            <a:r>
              <a:rPr lang="en-US" dirty="0" smtClean="0"/>
              <a:t> property</a:t>
            </a:r>
          </a:p>
          <a:p>
            <a:pPr lvl="1"/>
            <a:r>
              <a:rPr lang="en-US" dirty="0" smtClean="0"/>
              <a:t>views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dirty="0" smtClean="0"/>
              <a:t>Views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 err="1" smtClean="0"/>
              <a:t>trafficPortal</a:t>
            </a:r>
            <a:endParaRPr lang="en-US" dirty="0"/>
          </a:p>
          <a:p>
            <a:pPr lvl="1"/>
            <a:r>
              <a:rPr lang="en-US" dirty="0"/>
              <a:t>Abstract: true</a:t>
            </a:r>
          </a:p>
          <a:p>
            <a:pPr lvl="1"/>
            <a:r>
              <a:rPr lang="en-US" dirty="0"/>
              <a:t>URL: ‘/’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templateURL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master.tpl.html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46" y="1914272"/>
            <a:ext cx="5155521" cy="45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Views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4544"/>
          </a:xfrm>
        </p:spPr>
        <p:txBody>
          <a:bodyPr/>
          <a:lstStyle/>
          <a:p>
            <a:pPr lvl="1"/>
            <a:r>
              <a:rPr lang="en-US" dirty="0" err="1" smtClean="0"/>
              <a:t>trafficPortal.public</a:t>
            </a:r>
            <a:endParaRPr lang="en-US" dirty="0"/>
          </a:p>
          <a:p>
            <a:pPr lvl="2"/>
            <a:r>
              <a:rPr lang="en-US" dirty="0"/>
              <a:t>Abstract: true</a:t>
            </a:r>
          </a:p>
          <a:p>
            <a:pPr lvl="2"/>
            <a:r>
              <a:rPr lang="en-US" dirty="0"/>
              <a:t>URL: </a:t>
            </a:r>
            <a:r>
              <a:rPr lang="en-US" dirty="0" smtClean="0"/>
              <a:t>‘/’ + ‘ ‘</a:t>
            </a:r>
            <a:endParaRPr lang="en-US" dirty="0"/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views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navigation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Header</a:t>
            </a:r>
          </a:p>
          <a:p>
            <a:pPr lvl="3"/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essage</a:t>
            </a:r>
          </a:p>
          <a:p>
            <a:pPr lvl="3"/>
            <a:r>
              <a:rPr lang="en-US" dirty="0" smtClean="0">
                <a:solidFill>
                  <a:srgbClr val="C00000"/>
                </a:solidFill>
              </a:rPr>
              <a:t>content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721" y="2057401"/>
            <a:ext cx="5122956" cy="44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Views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04544"/>
          </a:xfrm>
        </p:spPr>
        <p:txBody>
          <a:bodyPr/>
          <a:lstStyle/>
          <a:p>
            <a:r>
              <a:rPr lang="en-US" dirty="0" err="1" smtClean="0"/>
              <a:t>trafficPortal.public.login</a:t>
            </a:r>
            <a:endParaRPr lang="en-US" dirty="0"/>
          </a:p>
          <a:p>
            <a:pPr lvl="1"/>
            <a:r>
              <a:rPr lang="en-US" dirty="0"/>
              <a:t>Abstract: </a:t>
            </a:r>
            <a:r>
              <a:rPr lang="en-US" dirty="0" smtClean="0">
                <a:solidFill>
                  <a:srgbClr val="C00000"/>
                </a:solidFill>
              </a:rPr>
              <a:t>false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URL: </a:t>
            </a:r>
            <a:r>
              <a:rPr lang="en-US" dirty="0" smtClean="0"/>
              <a:t>‘/’ + ‘ ‘ + ‘ ‘</a:t>
            </a:r>
            <a:endParaRPr lang="en-US" dirty="0"/>
          </a:p>
          <a:p>
            <a:pPr lvl="1"/>
            <a:r>
              <a:rPr lang="en-US" dirty="0" smtClean="0"/>
              <a:t>views</a:t>
            </a:r>
          </a:p>
          <a:p>
            <a:pPr lvl="2"/>
            <a:r>
              <a:rPr lang="en-US" dirty="0" err="1" smtClean="0"/>
              <a:t>publicContent</a:t>
            </a: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993" y="2057401"/>
            <a:ext cx="5198226" cy="45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Initialized when the state is called</a:t>
            </a:r>
          </a:p>
          <a:p>
            <a:r>
              <a:rPr lang="en-US" dirty="0" smtClean="0"/>
              <a:t>Bound to the view through a variable called $scope</a:t>
            </a:r>
          </a:p>
          <a:p>
            <a:r>
              <a:rPr lang="en-US" dirty="0" smtClean="0"/>
              <a:t>Can be injected with dependencies either through</a:t>
            </a:r>
          </a:p>
          <a:p>
            <a:pPr lvl="1"/>
            <a:r>
              <a:rPr lang="en-US" dirty="0" smtClean="0"/>
              <a:t>Dependency Injection</a:t>
            </a:r>
          </a:p>
          <a:p>
            <a:pPr lvl="1"/>
            <a:r>
              <a:rPr lang="en-US" dirty="0" smtClean="0"/>
              <a:t>Using resolves</a:t>
            </a:r>
          </a:p>
        </p:txBody>
      </p:sp>
    </p:spTree>
    <p:extLst>
      <p:ext uri="{BB962C8B-B14F-4D97-AF65-F5344CB8AC3E}">
        <p14:creationId xmlns:p14="http://schemas.microsoft.com/office/powerpoint/2010/main" val="13957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509727" cy="4024125"/>
          </a:xfrm>
        </p:spPr>
        <p:txBody>
          <a:bodyPr/>
          <a:lstStyle/>
          <a:p>
            <a:r>
              <a:rPr lang="en-US" dirty="0" smtClean="0"/>
              <a:t>A variable namespace shared between a view and a controller</a:t>
            </a:r>
          </a:p>
          <a:p>
            <a:r>
              <a:rPr lang="en-US" dirty="0" smtClean="0"/>
              <a:t>Enables data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95793"/>
            <a:ext cx="5073389" cy="2986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40" y="1817726"/>
            <a:ext cx="5567669" cy="47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binding </a:t>
            </a:r>
            <a:r>
              <a:rPr lang="en-US" dirty="0"/>
              <a:t>in </a:t>
            </a:r>
            <a:r>
              <a:rPr lang="en-US" dirty="0" smtClean="0"/>
              <a:t>is </a:t>
            </a:r>
            <a:r>
              <a:rPr lang="en-US" dirty="0"/>
              <a:t>the synchronization between the model and the </a:t>
            </a:r>
            <a:r>
              <a:rPr lang="en-US" dirty="0" smtClean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1634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 the following types of components into your controller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err="1" smtClean="0"/>
              <a:t>Utils</a:t>
            </a:r>
            <a:endParaRPr lang="en-US" dirty="0" smtClean="0"/>
          </a:p>
          <a:p>
            <a:pPr lvl="1"/>
            <a:r>
              <a:rPr lang="en-US" dirty="0" smtClean="0"/>
              <a:t>Models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Dependencies that must be resolved before the state is rendered</a:t>
            </a:r>
          </a:p>
          <a:p>
            <a:r>
              <a:rPr lang="en-US" dirty="0" smtClean="0"/>
              <a:t>Defined in the state definition</a:t>
            </a:r>
          </a:p>
          <a:p>
            <a:endParaRPr lang="en-US" dirty="0"/>
          </a:p>
          <a:p>
            <a:r>
              <a:rPr lang="en-US" dirty="0" err="1" smtClean="0"/>
              <a:t>trafficPortal</a:t>
            </a:r>
            <a:endParaRPr lang="en-US" dirty="0" smtClean="0"/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traffic_portal_properties.json</a:t>
            </a:r>
            <a:r>
              <a:rPr lang="en-US" dirty="0" smtClean="0"/>
              <a:t> and load into </a:t>
            </a:r>
            <a:r>
              <a:rPr lang="en-US" dirty="0" err="1" smtClean="0"/>
              <a:t>PropertiesModel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trafficPortal.public</a:t>
            </a:r>
            <a:endParaRPr lang="en-US" dirty="0" smtClean="0"/>
          </a:p>
          <a:p>
            <a:pPr lvl="1"/>
            <a:r>
              <a:rPr lang="en-US" dirty="0" smtClean="0"/>
              <a:t>No resolves</a:t>
            </a:r>
          </a:p>
          <a:p>
            <a:pPr lvl="1"/>
            <a:endParaRPr lang="en-US" dirty="0"/>
          </a:p>
          <a:p>
            <a:r>
              <a:rPr lang="en-US" dirty="0" err="1" smtClean="0"/>
              <a:t>trafficPortal.public.login</a:t>
            </a:r>
            <a:endParaRPr lang="en-US" dirty="0" smtClean="0"/>
          </a:p>
          <a:p>
            <a:pPr lvl="1"/>
            <a:r>
              <a:rPr lang="en-US" dirty="0" smtClean="0"/>
              <a:t>No resolves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Dependencies that must be resolved before the state is rendered</a:t>
            </a:r>
          </a:p>
          <a:p>
            <a:r>
              <a:rPr lang="en-US" dirty="0" smtClean="0"/>
              <a:t>Defined in the state definition</a:t>
            </a:r>
          </a:p>
          <a:p>
            <a:endParaRPr lang="en-US" dirty="0"/>
          </a:p>
          <a:p>
            <a:r>
              <a:rPr lang="en-US" dirty="0" err="1" smtClean="0"/>
              <a:t>trafficPortal</a:t>
            </a:r>
            <a:endParaRPr lang="en-US" dirty="0" smtClean="0"/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traffic_portal_properties.json</a:t>
            </a:r>
            <a:r>
              <a:rPr lang="en-US" dirty="0" smtClean="0"/>
              <a:t> and load into </a:t>
            </a:r>
            <a:r>
              <a:rPr lang="en-US" dirty="0" err="1" smtClean="0"/>
              <a:t>PropertiesModel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trafficPortal.</a:t>
            </a:r>
            <a:r>
              <a:rPr lang="en-US" dirty="0" err="1" smtClean="0">
                <a:solidFill>
                  <a:srgbClr val="C00000"/>
                </a:solidFill>
              </a:rPr>
              <a:t>private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currentUser</a:t>
            </a:r>
            <a:r>
              <a:rPr lang="en-US" dirty="0" smtClean="0"/>
              <a:t> if not loaded in </a:t>
            </a:r>
            <a:r>
              <a:rPr lang="en-US" dirty="0" err="1" smtClean="0"/>
              <a:t>userModel</a:t>
            </a:r>
            <a:endParaRPr lang="en-US" dirty="0" smtClean="0"/>
          </a:p>
          <a:p>
            <a:pPr lvl="1"/>
            <a:r>
              <a:rPr lang="en-US" dirty="0" smtClean="0"/>
              <a:t>If you are not logged in, this will return a 401 which will send you back to the login page.</a:t>
            </a:r>
          </a:p>
        </p:txBody>
      </p:sp>
    </p:spTree>
    <p:extLst>
      <p:ext uri="{BB962C8B-B14F-4D97-AF65-F5344CB8AC3E}">
        <p14:creationId xmlns:p14="http://schemas.microsoft.com/office/powerpoint/2010/main" val="18129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Traffic Portal is a single page application (SPA) built using </a:t>
            </a:r>
            <a:r>
              <a:rPr lang="en-US" dirty="0" err="1" smtClean="0"/>
              <a:t>AngularJS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en.wikipedia.org/wiki/Single-page_application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 </a:t>
            </a:r>
            <a:r>
              <a:rPr lang="en-US" b="1" dirty="0"/>
              <a:t>single-page application</a:t>
            </a:r>
            <a:r>
              <a:rPr lang="en-US" dirty="0"/>
              <a:t> (</a:t>
            </a:r>
            <a:r>
              <a:rPr lang="en-US" b="1" dirty="0"/>
              <a:t>SPA</a:t>
            </a:r>
            <a:r>
              <a:rPr lang="en-US" dirty="0"/>
              <a:t>) is a </a:t>
            </a:r>
            <a:r>
              <a:rPr lang="en-US" dirty="0">
                <a:hlinkClick r:id="rId4" tooltip="Web application"/>
              </a:rPr>
              <a:t>web application</a:t>
            </a:r>
            <a:r>
              <a:rPr lang="en-US" dirty="0"/>
              <a:t> or </a:t>
            </a:r>
            <a:r>
              <a:rPr lang="en-US" dirty="0">
                <a:hlinkClick r:id="rId5" tooltip="Web site"/>
              </a:rPr>
              <a:t>web site</a:t>
            </a:r>
            <a:r>
              <a:rPr lang="en-US" dirty="0"/>
              <a:t> that interacts with the user by dynamically rewriting the current page rather than loading entire new pages from a server</a:t>
            </a:r>
            <a:r>
              <a:rPr lang="en-US" dirty="0" smtClean="0"/>
              <a:t>.</a:t>
            </a:r>
          </a:p>
          <a:p>
            <a:r>
              <a:rPr lang="en-US" dirty="0"/>
              <a:t>In an SPA, </a:t>
            </a:r>
            <a:r>
              <a:rPr lang="en-US" dirty="0" smtClean="0"/>
              <a:t>all </a:t>
            </a:r>
            <a:r>
              <a:rPr lang="en-US" dirty="0"/>
              <a:t>necessary code – </a:t>
            </a:r>
            <a:r>
              <a:rPr lang="en-US" dirty="0">
                <a:hlinkClick r:id="rId6" tooltip="HTML"/>
              </a:rPr>
              <a:t>HTML</a:t>
            </a:r>
            <a:r>
              <a:rPr lang="en-US" dirty="0"/>
              <a:t>, </a:t>
            </a:r>
            <a:r>
              <a:rPr lang="en-US" dirty="0">
                <a:hlinkClick r:id="rId7" tooltip="JavaScript"/>
              </a:rPr>
              <a:t>JavaScript</a:t>
            </a:r>
            <a:r>
              <a:rPr lang="en-US" dirty="0"/>
              <a:t>, and </a:t>
            </a:r>
            <a:r>
              <a:rPr lang="en-US" dirty="0">
                <a:hlinkClick r:id="rId8" tooltip="CSS"/>
              </a:rPr>
              <a:t>CSS</a:t>
            </a:r>
            <a:r>
              <a:rPr lang="en-US" dirty="0"/>
              <a:t> – is retrieved with a single page </a:t>
            </a:r>
            <a:r>
              <a:rPr lang="en-US" dirty="0" smtClean="0"/>
              <a:t>load.</a:t>
            </a:r>
          </a:p>
          <a:p>
            <a:r>
              <a:rPr lang="en-US" dirty="0"/>
              <a:t>Interaction with the single page application often involves dynamic communication with the </a:t>
            </a:r>
            <a:r>
              <a:rPr lang="en-US" dirty="0">
                <a:hlinkClick r:id="rId9" tooltip="Web server"/>
              </a:rPr>
              <a:t>web server</a:t>
            </a:r>
            <a:r>
              <a:rPr lang="en-US" dirty="0"/>
              <a:t> behind the </a:t>
            </a:r>
            <a:r>
              <a:rPr lang="en-US" dirty="0" smtClean="0"/>
              <a:t>scenes.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Dependencies that must be resolved before the state is rendered</a:t>
            </a:r>
          </a:p>
          <a:p>
            <a:r>
              <a:rPr lang="en-US" dirty="0" smtClean="0"/>
              <a:t>Defined in the state definition</a:t>
            </a:r>
          </a:p>
          <a:p>
            <a:endParaRPr lang="en-US" dirty="0"/>
          </a:p>
          <a:p>
            <a:r>
              <a:rPr lang="en-US" dirty="0" err="1" smtClean="0"/>
              <a:t>trafficPortal</a:t>
            </a:r>
            <a:endParaRPr lang="en-US" dirty="0" smtClean="0"/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traffic_portal_properties.json</a:t>
            </a:r>
            <a:r>
              <a:rPr lang="en-US" dirty="0" smtClean="0"/>
              <a:t> and load into </a:t>
            </a:r>
            <a:r>
              <a:rPr lang="en-US" dirty="0" err="1" smtClean="0"/>
              <a:t>PropertiesModel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trafficPortal.private</a:t>
            </a:r>
            <a:endParaRPr lang="en-US" dirty="0" smtClean="0"/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currentUser</a:t>
            </a:r>
            <a:r>
              <a:rPr lang="en-US" dirty="0" smtClean="0"/>
              <a:t> if not loaded in </a:t>
            </a:r>
            <a:r>
              <a:rPr lang="en-US" dirty="0" err="1" smtClean="0"/>
              <a:t>userModel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trafficPortal.private.</a:t>
            </a:r>
            <a:r>
              <a:rPr lang="en-US" dirty="0" err="1" smtClean="0">
                <a:solidFill>
                  <a:schemeClr val="accent1"/>
                </a:solidFill>
              </a:rPr>
              <a:t>cacheChecks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Fetch </a:t>
            </a:r>
            <a:r>
              <a:rPr lang="en-US" dirty="0" err="1" smtClean="0"/>
              <a:t>cacheChecks</a:t>
            </a:r>
            <a:r>
              <a:rPr lang="en-US" dirty="0" smtClean="0"/>
              <a:t> and inject the result into the controller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0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</a:t>
            </a:r>
            <a:r>
              <a:rPr lang="en-US" dirty="0" smtClean="0"/>
              <a:t>new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new state</a:t>
            </a:r>
          </a:p>
          <a:p>
            <a:r>
              <a:rPr lang="en-US" dirty="0"/>
              <a:t>Add a view template to the </a:t>
            </a:r>
            <a:r>
              <a:rPr lang="en-US" dirty="0" smtClean="0"/>
              <a:t>state</a:t>
            </a:r>
            <a:endParaRPr lang="en-US" dirty="0" smtClean="0"/>
          </a:p>
          <a:p>
            <a:r>
              <a:rPr lang="en-US" dirty="0" smtClean="0"/>
              <a:t>Register the state in </a:t>
            </a:r>
            <a:r>
              <a:rPr lang="en-US" dirty="0" err="1" smtClean="0"/>
              <a:t>app.js</a:t>
            </a:r>
            <a:endParaRPr lang="en-US" dirty="0" smtClean="0"/>
          </a:p>
          <a:p>
            <a:r>
              <a:rPr lang="en-US" dirty="0" smtClean="0"/>
              <a:t>Test the state</a:t>
            </a:r>
            <a:endParaRPr lang="en-US" dirty="0" smtClean="0"/>
          </a:p>
          <a:p>
            <a:r>
              <a:rPr lang="en-US" dirty="0" smtClean="0"/>
              <a:t>Add a controller with hard coded data</a:t>
            </a:r>
          </a:p>
          <a:p>
            <a:r>
              <a:rPr lang="en-US" dirty="0"/>
              <a:t>Test the state</a:t>
            </a:r>
          </a:p>
          <a:p>
            <a:r>
              <a:rPr lang="en-US" dirty="0" smtClean="0"/>
              <a:t>Add </a:t>
            </a:r>
            <a:r>
              <a:rPr lang="en-US" dirty="0" smtClean="0"/>
              <a:t>a resolve that injects </a:t>
            </a:r>
            <a:r>
              <a:rPr lang="en-US" dirty="0" smtClean="0"/>
              <a:t>data from a service</a:t>
            </a:r>
            <a:endParaRPr lang="en-US" dirty="0" smtClean="0"/>
          </a:p>
          <a:p>
            <a:r>
              <a:rPr lang="en-US" dirty="0" smtClean="0"/>
              <a:t>Test the state</a:t>
            </a:r>
          </a:p>
          <a:p>
            <a:r>
              <a:rPr lang="en-US" dirty="0" smtClean="0"/>
              <a:t>Call a real service</a:t>
            </a:r>
          </a:p>
          <a:p>
            <a:r>
              <a:rPr lang="en-US" dirty="0" smtClean="0"/>
              <a:t>Test the state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://traffic-control-</a:t>
            </a:r>
            <a:r>
              <a:rPr lang="en-US" dirty="0" err="1"/>
              <a:t>cdn.readthedocs.io</a:t>
            </a:r>
            <a:r>
              <a:rPr lang="en-US" dirty="0"/>
              <a:t>/en/latest/admin/</a:t>
            </a:r>
            <a:r>
              <a:rPr lang="en-US" dirty="0" err="1"/>
              <a:t>traffic_portal</a:t>
            </a:r>
            <a:r>
              <a:rPr lang="en-US" dirty="0"/>
              <a:t>/</a:t>
            </a:r>
            <a:r>
              <a:rPr lang="en-US" dirty="0" err="1"/>
              <a:t>installation.html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A DEV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traffic-control-cdn.readthedocs.io/en/latest/development/traffic_portal.html</a:t>
            </a:r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 smtClean="0">
                <a:solidFill>
                  <a:srgbClr val="C00000"/>
                </a:solidFill>
              </a:rPr>
              <a:t>pm</a:t>
            </a:r>
            <a:r>
              <a:rPr lang="en-US" dirty="0" smtClean="0">
                <a:solidFill>
                  <a:srgbClr val="C00000"/>
                </a:solidFill>
              </a:rPr>
              <a:t> install </a:t>
            </a:r>
          </a:p>
          <a:p>
            <a:pPr lvl="1"/>
            <a:r>
              <a:rPr lang="en-US" dirty="0" smtClean="0"/>
              <a:t>fetches the application dependencies found in </a:t>
            </a:r>
            <a:r>
              <a:rPr lang="en-US" dirty="0" err="1" smtClean="0"/>
              <a:t>package.json</a:t>
            </a:r>
            <a:r>
              <a:rPr lang="en-US" dirty="0" smtClean="0"/>
              <a:t> and puts them in </a:t>
            </a:r>
            <a:r>
              <a:rPr lang="en-US" dirty="0" err="1" smtClean="0"/>
              <a:t>traffic_portal</a:t>
            </a:r>
            <a:r>
              <a:rPr lang="en-US" dirty="0" smtClean="0"/>
              <a:t>/</a:t>
            </a:r>
            <a:r>
              <a:rPr lang="en-US" dirty="0" err="1" smtClean="0"/>
              <a:t>node_modules</a:t>
            </a:r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ower install </a:t>
            </a:r>
          </a:p>
          <a:p>
            <a:pPr lvl="1"/>
            <a:r>
              <a:rPr lang="en-US" dirty="0" smtClean="0"/>
              <a:t>fetches the client dependencies found in </a:t>
            </a:r>
            <a:r>
              <a:rPr lang="en-US" dirty="0" err="1" smtClean="0"/>
              <a:t>bower.json</a:t>
            </a:r>
            <a:r>
              <a:rPr lang="en-US" dirty="0" smtClean="0"/>
              <a:t> and puts them in </a:t>
            </a:r>
            <a:r>
              <a:rPr lang="en-US" dirty="0" err="1" smtClean="0"/>
              <a:t>traffic_portal</a:t>
            </a:r>
            <a:r>
              <a:rPr lang="en-US" dirty="0" smtClean="0"/>
              <a:t>/app/</a:t>
            </a:r>
            <a:r>
              <a:rPr lang="en-US" dirty="0" err="1" smtClean="0"/>
              <a:t>bower_components</a:t>
            </a:r>
            <a:endParaRPr lang="en-US" dirty="0" smtClean="0"/>
          </a:p>
          <a:p>
            <a:r>
              <a:rPr lang="en-US" dirty="0">
                <a:solidFill>
                  <a:schemeClr val="accent1"/>
                </a:solidFill>
              </a:rPr>
              <a:t>g</a:t>
            </a:r>
            <a:r>
              <a:rPr lang="en-US" dirty="0" smtClean="0">
                <a:solidFill>
                  <a:schemeClr val="accent1"/>
                </a:solidFill>
              </a:rPr>
              <a:t>runt </a:t>
            </a:r>
            <a:r>
              <a:rPr lang="en-US" dirty="0" err="1" smtClean="0">
                <a:solidFill>
                  <a:schemeClr val="accent1"/>
                </a:solidFill>
              </a:rPr>
              <a:t>dev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packages </a:t>
            </a:r>
            <a:r>
              <a:rPr lang="en-US" dirty="0"/>
              <a:t>the application into </a:t>
            </a:r>
            <a:r>
              <a:rPr lang="en-US" dirty="0" err="1" smtClean="0"/>
              <a:t>traffic_portal</a:t>
            </a:r>
            <a:r>
              <a:rPr lang="en-US" dirty="0" smtClean="0"/>
              <a:t>/app/</a:t>
            </a:r>
            <a:r>
              <a:rPr lang="en-US" dirty="0" err="1" smtClean="0"/>
              <a:t>dist</a:t>
            </a:r>
            <a:r>
              <a:rPr lang="en-US" dirty="0" smtClean="0"/>
              <a:t> per </a:t>
            </a:r>
            <a:r>
              <a:rPr lang="en-US" dirty="0" err="1" smtClean="0"/>
              <a:t>Gruntfile.js</a:t>
            </a:r>
            <a:endParaRPr lang="en-US" dirty="0"/>
          </a:p>
          <a:p>
            <a:pPr lvl="1"/>
            <a:r>
              <a:rPr lang="en-US" dirty="0">
                <a:sym typeface="Wingdings"/>
              </a:rPr>
              <a:t>starts a lightweight </a:t>
            </a:r>
            <a:r>
              <a:rPr lang="en-US" dirty="0" err="1">
                <a:sym typeface="Wingdings"/>
              </a:rPr>
              <a:t>node.js</a:t>
            </a:r>
            <a:r>
              <a:rPr lang="en-US" dirty="0">
                <a:sym typeface="Wingdings"/>
              </a:rPr>
              <a:t> web framework with a web </a:t>
            </a:r>
            <a:r>
              <a:rPr lang="en-US" dirty="0" smtClean="0">
                <a:sym typeface="Wingdings"/>
              </a:rPr>
              <a:t>server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traffic_portal</a:t>
            </a:r>
            <a:r>
              <a:rPr lang="en-US" dirty="0" smtClean="0"/>
              <a:t>/</a:t>
            </a:r>
            <a:r>
              <a:rPr lang="en-US" dirty="0" err="1" smtClean="0"/>
              <a:t>conf</a:t>
            </a:r>
            <a:r>
              <a:rPr lang="en-US" dirty="0" smtClean="0"/>
              <a:t>/</a:t>
            </a:r>
            <a:r>
              <a:rPr lang="en-US" dirty="0" err="1" smtClean="0"/>
              <a:t>config.js</a:t>
            </a:r>
            <a:endParaRPr lang="en-US" dirty="0" smtClean="0"/>
          </a:p>
          <a:p>
            <a:pPr lvl="1"/>
            <a:r>
              <a:rPr lang="en-US" dirty="0" smtClean="0"/>
              <a:t>starts </a:t>
            </a:r>
            <a:r>
              <a:rPr lang="en-US" dirty="0"/>
              <a:t>a file </a:t>
            </a:r>
            <a:r>
              <a:rPr lang="en-US" dirty="0" smtClean="0"/>
              <a:t>watcher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068" y="764373"/>
            <a:ext cx="9583132" cy="1293028"/>
          </a:xfrm>
        </p:spPr>
        <p:txBody>
          <a:bodyPr/>
          <a:lstStyle/>
          <a:p>
            <a:r>
              <a:rPr lang="en-US" dirty="0" err="1" smtClean="0"/>
              <a:t>Gruntfile.js</a:t>
            </a:r>
            <a:r>
              <a:rPr lang="en-US" dirty="0" smtClean="0"/>
              <a:t> – THE KEY TO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grunt </a:t>
            </a:r>
            <a:r>
              <a:rPr lang="en-US" dirty="0" err="1" smtClean="0">
                <a:solidFill>
                  <a:srgbClr val="C00000"/>
                </a:solidFill>
              </a:rPr>
              <a:t>dev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(or just </a:t>
            </a:r>
            <a:r>
              <a:rPr lang="en-US" dirty="0" smtClean="0">
                <a:solidFill>
                  <a:schemeClr val="accent1"/>
                </a:solidFill>
              </a:rPr>
              <a:t>grunt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build-</a:t>
            </a:r>
            <a:r>
              <a:rPr lang="en-US" dirty="0" err="1" smtClean="0"/>
              <a:t>dev</a:t>
            </a:r>
            <a:endParaRPr lang="en-US" dirty="0" smtClean="0"/>
          </a:p>
          <a:p>
            <a:pPr lvl="2"/>
            <a:r>
              <a:rPr lang="en-US" dirty="0" smtClean="0"/>
              <a:t>clean &lt;- cleans out </a:t>
            </a:r>
            <a:r>
              <a:rPr lang="en-US" dirty="0" err="1" smtClean="0"/>
              <a:t>dist</a:t>
            </a:r>
            <a:r>
              <a:rPr lang="en-US" dirty="0" smtClean="0"/>
              <a:t> directory</a:t>
            </a:r>
          </a:p>
          <a:p>
            <a:pPr lvl="2"/>
            <a:r>
              <a:rPr lang="en-US" dirty="0" err="1" smtClean="0"/>
              <a:t>copy:dev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copies assets (</a:t>
            </a:r>
            <a:r>
              <a:rPr lang="en-US" dirty="0" err="1" smtClean="0">
                <a:sym typeface="Wingdings"/>
              </a:rPr>
              <a:t>css</a:t>
            </a:r>
            <a:r>
              <a:rPr lang="en-US" dirty="0" smtClean="0">
                <a:sym typeface="Wingdings"/>
              </a:rPr>
              <a:t>, fonts, images, </a:t>
            </a:r>
            <a:r>
              <a:rPr lang="en-US" dirty="0" err="1" smtClean="0">
                <a:sym typeface="Wingdings"/>
              </a:rPr>
              <a:t>js</a:t>
            </a:r>
            <a:r>
              <a:rPr lang="en-US" dirty="0" smtClean="0">
                <a:sym typeface="Wingdings"/>
              </a:rPr>
              <a:t>, html files, </a:t>
            </a:r>
            <a:r>
              <a:rPr lang="en-US" dirty="0" err="1" smtClean="0">
                <a:sym typeface="Wingdings"/>
              </a:rPr>
              <a:t>json</a:t>
            </a:r>
            <a:r>
              <a:rPr lang="en-US" dirty="0" smtClean="0">
                <a:sym typeface="Wingdings"/>
              </a:rPr>
              <a:t> files)</a:t>
            </a:r>
            <a:endParaRPr lang="en-US" dirty="0" smtClean="0"/>
          </a:p>
          <a:p>
            <a:pPr lvl="2"/>
            <a:r>
              <a:rPr lang="en-US" dirty="0" smtClean="0"/>
              <a:t>string-replace </a:t>
            </a:r>
            <a:r>
              <a:rPr lang="en-US" dirty="0" smtClean="0">
                <a:sym typeface="Wingdings"/>
              </a:rPr>
              <a:t> adds query </a:t>
            </a:r>
            <a:r>
              <a:rPr lang="en-US" dirty="0" err="1" smtClean="0">
                <a:sym typeface="Wingdings"/>
              </a:rPr>
              <a:t>param</a:t>
            </a:r>
            <a:r>
              <a:rPr lang="en-US" dirty="0" smtClean="0">
                <a:sym typeface="Wingdings"/>
              </a:rPr>
              <a:t> for cache busting</a:t>
            </a:r>
            <a:endParaRPr lang="en-US" dirty="0" smtClean="0"/>
          </a:p>
          <a:p>
            <a:pPr lvl="2"/>
            <a:r>
              <a:rPr lang="en-US" dirty="0" smtClean="0"/>
              <a:t>build-</a:t>
            </a:r>
            <a:r>
              <a:rPr lang="en-US" dirty="0" err="1" smtClean="0"/>
              <a:t>css</a:t>
            </a:r>
            <a:r>
              <a:rPr lang="en-US" dirty="0" smtClean="0"/>
              <a:t>-</a:t>
            </a:r>
            <a:r>
              <a:rPr lang="en-US" dirty="0" err="1" smtClean="0"/>
              <a:t>dev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converts sass files to </a:t>
            </a:r>
            <a:r>
              <a:rPr lang="en-US" dirty="0" err="1" smtClean="0">
                <a:sym typeface="Wingdings"/>
              </a:rPr>
              <a:t>css</a:t>
            </a:r>
            <a:endParaRPr lang="en-US" dirty="0" smtClean="0"/>
          </a:p>
          <a:p>
            <a:pPr lvl="2"/>
            <a:r>
              <a:rPr lang="en-US" dirty="0" smtClean="0"/>
              <a:t>build-</a:t>
            </a:r>
            <a:r>
              <a:rPr lang="en-US" dirty="0" err="1" smtClean="0"/>
              <a:t>js</a:t>
            </a:r>
            <a:r>
              <a:rPr lang="en-US" dirty="0" smtClean="0"/>
              <a:t>-</a:t>
            </a:r>
            <a:r>
              <a:rPr lang="en-US" dirty="0" err="1" smtClean="0"/>
              <a:t>dev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converts html templates to </a:t>
            </a:r>
            <a:r>
              <a:rPr lang="en-US" dirty="0" err="1" smtClean="0">
                <a:sym typeface="Wingdings"/>
              </a:rPr>
              <a:t>javascript</a:t>
            </a:r>
            <a:endParaRPr lang="en-US" dirty="0" smtClean="0"/>
          </a:p>
          <a:p>
            <a:pPr lvl="2"/>
            <a:r>
              <a:rPr lang="en-US" dirty="0" smtClean="0"/>
              <a:t>build-shared-libs-</a:t>
            </a:r>
            <a:r>
              <a:rPr lang="en-US" dirty="0" err="1" smtClean="0"/>
              <a:t>dev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packages all client side dependencies into one file</a:t>
            </a:r>
            <a:endParaRPr lang="en-US" dirty="0" smtClean="0"/>
          </a:p>
          <a:p>
            <a:pPr lvl="1"/>
            <a:r>
              <a:rPr lang="en-US" dirty="0" err="1" smtClean="0"/>
              <a:t>express:dev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 starts a lightweight </a:t>
            </a:r>
            <a:r>
              <a:rPr lang="en-US" dirty="0" err="1" smtClean="0">
                <a:sym typeface="Wingdings"/>
              </a:rPr>
              <a:t>node.js</a:t>
            </a:r>
            <a:r>
              <a:rPr lang="en-US" dirty="0" smtClean="0">
                <a:sym typeface="Wingdings"/>
              </a:rPr>
              <a:t> web framework with a web server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atch </a:t>
            </a:r>
            <a:r>
              <a:rPr lang="en-US" dirty="0" smtClean="0">
                <a:sym typeface="Wingdings"/>
              </a:rPr>
              <a:t> recompiles source on source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dist</a:t>
            </a:r>
            <a:r>
              <a:rPr lang="en-US" dirty="0" smtClean="0"/>
              <a:t> directory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34" y="2313194"/>
            <a:ext cx="2975894" cy="4024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6727" y="2425147"/>
            <a:ext cx="7521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index.html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CSS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Images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traffic_portal_properties.json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raffic_portal_release.json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3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42960" y="2131886"/>
            <a:ext cx="5963239" cy="4178301"/>
          </a:xfrm>
        </p:spPr>
        <p:txBody>
          <a:bodyPr>
            <a:normAutofit/>
          </a:bodyPr>
          <a:lstStyle/>
          <a:p>
            <a:r>
              <a:rPr lang="en-US" dirty="0" smtClean="0"/>
              <a:t>assets</a:t>
            </a:r>
          </a:p>
          <a:p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Common components designed for reuse through the system</a:t>
            </a:r>
            <a:endParaRPr lang="en-US" dirty="0"/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Private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auth</a:t>
            </a:r>
            <a:r>
              <a:rPr lang="en-US" dirty="0">
                <a:sym typeface="Wingdings"/>
              </a:rPr>
              <a:t> required</a:t>
            </a:r>
            <a:endParaRPr lang="en-US" dirty="0"/>
          </a:p>
          <a:p>
            <a:pPr lvl="1"/>
            <a:r>
              <a:rPr lang="en-US" dirty="0" smtClean="0"/>
              <a:t>Public </a:t>
            </a:r>
            <a:r>
              <a:rPr lang="en-US" dirty="0" smtClean="0">
                <a:sym typeface="Wingdings"/>
              </a:rPr>
              <a:t> no </a:t>
            </a:r>
            <a:r>
              <a:rPr lang="en-US" dirty="0" err="1" smtClean="0">
                <a:sym typeface="Wingdings"/>
              </a:rPr>
              <a:t>auth</a:t>
            </a:r>
            <a:r>
              <a:rPr lang="en-US" dirty="0" smtClean="0">
                <a:sym typeface="Wingdings"/>
              </a:rPr>
              <a:t> required</a:t>
            </a:r>
          </a:p>
          <a:p>
            <a:r>
              <a:rPr lang="en-US" dirty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cripts</a:t>
            </a:r>
          </a:p>
          <a:p>
            <a:r>
              <a:rPr lang="en-US" dirty="0" smtClean="0">
                <a:sym typeface="Wingdings"/>
              </a:rPr>
              <a:t>styles</a:t>
            </a:r>
            <a:endParaRPr lang="en-US" dirty="0" smtClean="0"/>
          </a:p>
          <a:p>
            <a:r>
              <a:rPr lang="en-US" dirty="0" err="1" smtClean="0"/>
              <a:t>app.js</a:t>
            </a:r>
            <a:endParaRPr lang="en-US" dirty="0"/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AngularJS</a:t>
            </a:r>
            <a:r>
              <a:rPr lang="en-US" dirty="0" smtClean="0"/>
              <a:t> </a:t>
            </a:r>
            <a:r>
              <a:rPr lang="en-US" dirty="0" smtClean="0"/>
              <a:t>modules are </a:t>
            </a:r>
            <a:r>
              <a:rPr lang="en-US" dirty="0" smtClean="0"/>
              <a:t>registered here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8" y="2131887"/>
            <a:ext cx="49911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states</a:t>
            </a:r>
          </a:p>
          <a:p>
            <a:r>
              <a:rPr lang="en-US" dirty="0" smtClean="0"/>
              <a:t>Nested views</a:t>
            </a:r>
          </a:p>
          <a:p>
            <a:r>
              <a:rPr lang="en-US" dirty="0" smtClean="0"/>
              <a:t>View Controllers</a:t>
            </a:r>
          </a:p>
          <a:p>
            <a:r>
              <a:rPr lang="en-US" dirty="0" smtClean="0"/>
              <a:t>Resolves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315858" cy="4024125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Defined in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app.js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</a:t>
            </a:r>
            <a:r>
              <a:rPr lang="en-US" dirty="0" smtClean="0"/>
              <a:t>true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</a:t>
            </a:r>
          </a:p>
          <a:p>
            <a:pPr lvl="1"/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trafficPortal.public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</a:t>
            </a:r>
            <a:r>
              <a:rPr lang="en-US" dirty="0" smtClean="0"/>
              <a:t>true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 + ‘ ’</a:t>
            </a:r>
          </a:p>
          <a:p>
            <a:pPr lvl="2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trafficPortal.public.login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</a:t>
            </a:r>
            <a:r>
              <a:rPr lang="en-US" dirty="0" smtClean="0">
                <a:solidFill>
                  <a:schemeClr val="accent1"/>
                </a:solidFill>
              </a:rPr>
              <a:t>false</a:t>
            </a:r>
          </a:p>
          <a:p>
            <a:pPr lvl="2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 + ’ ‘ + ‘ ‘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0573" y="2916716"/>
            <a:ext cx="489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States map to URLs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URLs map to States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315858" cy="4024125"/>
          </a:xfrm>
        </p:spPr>
        <p:txBody>
          <a:bodyPr/>
          <a:lstStyle/>
          <a:p>
            <a:pPr lvl="1"/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Defined in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app.js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true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</a:t>
            </a:r>
          </a:p>
          <a:p>
            <a:pPr lvl="1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trafficPortal.public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true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 + ‘ ’</a:t>
            </a:r>
          </a:p>
          <a:p>
            <a:pPr lvl="2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trafficPortal.public.login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2"/>
            <a:r>
              <a:rPr lang="en-US" dirty="0"/>
              <a:t>Abstract: </a:t>
            </a:r>
            <a:r>
              <a:rPr lang="en-US" dirty="0">
                <a:solidFill>
                  <a:schemeClr val="accent1"/>
                </a:solidFill>
              </a:rPr>
              <a:t>false</a:t>
            </a:r>
          </a:p>
          <a:p>
            <a:pPr lvl="2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Maps to / + ’ ‘ + ‘ ‘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9126" y="2784514"/>
            <a:ext cx="5927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if I navigate to </a:t>
            </a:r>
          </a:p>
          <a:p>
            <a:endParaRPr lang="en-US" sz="2400" dirty="0"/>
          </a:p>
          <a:p>
            <a:r>
              <a:rPr lang="en-US" sz="2400" dirty="0" err="1" smtClean="0"/>
              <a:t>trafficportal.domain.com</a:t>
            </a:r>
            <a:r>
              <a:rPr lang="en-US" sz="2400" dirty="0" smtClean="0"/>
              <a:t>/#!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1"/>
                </a:solidFill>
              </a:rPr>
              <a:t>Which state is being called?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6366</TotalTime>
  <Words>640</Words>
  <Application>Microsoft Macintosh PowerPoint</Application>
  <PresentationFormat>Widescreen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Wingdings</vt:lpstr>
      <vt:lpstr>Arial</vt:lpstr>
      <vt:lpstr>Vapor Trail</vt:lpstr>
      <vt:lpstr>Traffic Portal</vt:lpstr>
      <vt:lpstr>SPA</vt:lpstr>
      <vt:lpstr>Setup A DEV ENVIRONMENT</vt:lpstr>
      <vt:lpstr>Gruntfile.js – THE KEY TO STARTUP</vt:lpstr>
      <vt:lpstr>The dist directory</vt:lpstr>
      <vt:lpstr>Source code structure</vt:lpstr>
      <vt:lpstr>Core design aspects</vt:lpstr>
      <vt:lpstr>Nested states</vt:lpstr>
      <vt:lpstr>Nested states</vt:lpstr>
      <vt:lpstr>Nested Views</vt:lpstr>
      <vt:lpstr>Nested Views </vt:lpstr>
      <vt:lpstr>Nested Views</vt:lpstr>
      <vt:lpstr>Nested Views</vt:lpstr>
      <vt:lpstr>View controllers</vt:lpstr>
      <vt:lpstr>$scope</vt:lpstr>
      <vt:lpstr>Data binding</vt:lpstr>
      <vt:lpstr>Dependency injection</vt:lpstr>
      <vt:lpstr>resolves</vt:lpstr>
      <vt:lpstr>resolves</vt:lpstr>
      <vt:lpstr>resolves</vt:lpstr>
      <vt:lpstr>Build a new state</vt:lpstr>
      <vt:lpstr>installation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Portal</dc:title>
  <dc:creator>Microsoft Office User</dc:creator>
  <cp:lastModifiedBy>Microsoft Office User</cp:lastModifiedBy>
  <cp:revision>44</cp:revision>
  <dcterms:created xsi:type="dcterms:W3CDTF">2018-04-21T20:56:47Z</dcterms:created>
  <dcterms:modified xsi:type="dcterms:W3CDTF">2018-04-26T19:32:27Z</dcterms:modified>
</cp:coreProperties>
</file>