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53"/>
  </p:notesMasterIdLst>
  <p:handoutMasterIdLst>
    <p:handoutMasterId r:id="rId54"/>
  </p:handoutMasterIdLst>
  <p:sldIdLst>
    <p:sldId id="293" r:id="rId5"/>
    <p:sldId id="365" r:id="rId6"/>
    <p:sldId id="358" r:id="rId7"/>
    <p:sldId id="314" r:id="rId8"/>
    <p:sldId id="359" r:id="rId9"/>
    <p:sldId id="315" r:id="rId10"/>
    <p:sldId id="316" r:id="rId11"/>
    <p:sldId id="324" r:id="rId12"/>
    <p:sldId id="357" r:id="rId13"/>
    <p:sldId id="325" r:id="rId14"/>
    <p:sldId id="353" r:id="rId15"/>
    <p:sldId id="356" r:id="rId16"/>
    <p:sldId id="318" r:id="rId17"/>
    <p:sldId id="344" r:id="rId18"/>
    <p:sldId id="345" r:id="rId19"/>
    <p:sldId id="355" r:id="rId20"/>
    <p:sldId id="317" r:id="rId21"/>
    <p:sldId id="337" r:id="rId22"/>
    <p:sldId id="338" r:id="rId23"/>
    <p:sldId id="327" r:id="rId24"/>
    <p:sldId id="340" r:id="rId25"/>
    <p:sldId id="341" r:id="rId26"/>
    <p:sldId id="328" r:id="rId27"/>
    <p:sldId id="342" r:id="rId28"/>
    <p:sldId id="329" r:id="rId29"/>
    <p:sldId id="343" r:id="rId30"/>
    <p:sldId id="366" r:id="rId31"/>
    <p:sldId id="360" r:id="rId32"/>
    <p:sldId id="361" r:id="rId33"/>
    <p:sldId id="339" r:id="rId34"/>
    <p:sldId id="362" r:id="rId35"/>
    <p:sldId id="363" r:id="rId36"/>
    <p:sldId id="334" r:id="rId37"/>
    <p:sldId id="335" r:id="rId38"/>
    <p:sldId id="322" r:id="rId39"/>
    <p:sldId id="352" r:id="rId40"/>
    <p:sldId id="347" r:id="rId41"/>
    <p:sldId id="330" r:id="rId42"/>
    <p:sldId id="336" r:id="rId43"/>
    <p:sldId id="332" r:id="rId44"/>
    <p:sldId id="323" r:id="rId45"/>
    <p:sldId id="364" r:id="rId46"/>
    <p:sldId id="350" r:id="rId47"/>
    <p:sldId id="331" r:id="rId48"/>
    <p:sldId id="351" r:id="rId49"/>
    <p:sldId id="320" r:id="rId50"/>
    <p:sldId id="354" r:id="rId51"/>
    <p:sldId id="3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achecon 2019 - Taming the Herd" id="{35CB2707-0ED5-8141-A44B-2833C300234F}">
          <p14:sldIdLst>
            <p14:sldId id="293"/>
            <p14:sldId id="365"/>
            <p14:sldId id="358"/>
            <p14:sldId id="314"/>
            <p14:sldId id="359"/>
            <p14:sldId id="315"/>
            <p14:sldId id="316"/>
            <p14:sldId id="324"/>
            <p14:sldId id="357"/>
            <p14:sldId id="325"/>
            <p14:sldId id="353"/>
            <p14:sldId id="356"/>
            <p14:sldId id="318"/>
            <p14:sldId id="344"/>
            <p14:sldId id="345"/>
            <p14:sldId id="355"/>
            <p14:sldId id="317"/>
            <p14:sldId id="337"/>
            <p14:sldId id="338"/>
            <p14:sldId id="327"/>
            <p14:sldId id="340"/>
            <p14:sldId id="341"/>
            <p14:sldId id="328"/>
            <p14:sldId id="342"/>
            <p14:sldId id="329"/>
            <p14:sldId id="343"/>
            <p14:sldId id="366"/>
            <p14:sldId id="360"/>
            <p14:sldId id="361"/>
            <p14:sldId id="339"/>
            <p14:sldId id="362"/>
            <p14:sldId id="363"/>
            <p14:sldId id="334"/>
            <p14:sldId id="335"/>
            <p14:sldId id="322"/>
            <p14:sldId id="352"/>
            <p14:sldId id="347"/>
            <p14:sldId id="330"/>
            <p14:sldId id="336"/>
            <p14:sldId id="332"/>
            <p14:sldId id="323"/>
            <p14:sldId id="364"/>
            <p14:sldId id="350"/>
            <p14:sldId id="331"/>
            <p14:sldId id="351"/>
            <p14:sldId id="320"/>
            <p14:sldId id="354"/>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8E8"/>
    <a:srgbClr val="368DD5"/>
    <a:srgbClr val="75D0FF"/>
    <a:srgbClr val="1E5481"/>
    <a:srgbClr val="2A6FA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3"/>
    <p:restoredTop sz="94830"/>
  </p:normalViewPr>
  <p:slideViewPr>
    <p:cSldViewPr snapToGrid="0" snapToObjects="1">
      <p:cViewPr varScale="1">
        <p:scale>
          <a:sx n="164" d="100"/>
          <a:sy n="164" d="100"/>
        </p:scale>
        <p:origin x="848" y="168"/>
      </p:cViewPr>
      <p:guideLst/>
    </p:cSldViewPr>
  </p:slideViewPr>
  <p:notesTextViewPr>
    <p:cViewPr>
      <p:scale>
        <a:sx n="1" d="1"/>
        <a:sy n="1" d="1"/>
      </p:scale>
      <p:origin x="0" y="0"/>
    </p:cViewPr>
  </p:notesTextViewPr>
  <p:notesViewPr>
    <p:cSldViewPr snapToGrid="0" snapToObjects="1">
      <p:cViewPr varScale="1">
        <p:scale>
          <a:sx n="131" d="100"/>
          <a:sy n="131" d="100"/>
        </p:scale>
        <p:origin x="33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102E8-18D9-8E42-A734-0B025CDDEC31}" type="datetimeFigureOut">
              <a:rPr lang="en-US" smtClean="0"/>
              <a:t>9/9/19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42B886-A355-4C41-BED0-D3843AB05A90}" type="slidenum">
              <a:rPr lang="en-US" smtClean="0"/>
              <a:t>‹#›</a:t>
            </a:fld>
            <a:endParaRPr lang="en-US"/>
          </a:p>
        </p:txBody>
      </p:sp>
    </p:spTree>
    <p:extLst>
      <p:ext uri="{BB962C8B-B14F-4D97-AF65-F5344CB8AC3E}">
        <p14:creationId xmlns:p14="http://schemas.microsoft.com/office/powerpoint/2010/main" val="196906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4192D-4CEB-3646-915A-6E47B85952FA}" type="datetimeFigureOut">
              <a:rPr lang="en-US" smtClean="0"/>
              <a:t>9/9/19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CCEBB-AE46-684A-95DC-C1F299B030B3}" type="slidenum">
              <a:rPr lang="en-US" smtClean="0"/>
              <a:t>‹#›</a:t>
            </a:fld>
            <a:endParaRPr lang="en-US" dirty="0"/>
          </a:p>
        </p:txBody>
      </p:sp>
    </p:spTree>
    <p:extLst>
      <p:ext uri="{BB962C8B-B14F-4D97-AF65-F5344CB8AC3E}">
        <p14:creationId xmlns:p14="http://schemas.microsoft.com/office/powerpoint/2010/main" val="25230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CCEBB-AE46-684A-95DC-C1F299B030B3}" type="slidenum">
              <a:rPr lang="en-US" smtClean="0"/>
              <a:t>1</a:t>
            </a:fld>
            <a:endParaRPr lang="en-US" dirty="0"/>
          </a:p>
        </p:txBody>
      </p:sp>
    </p:spTree>
    <p:extLst>
      <p:ext uri="{BB962C8B-B14F-4D97-AF65-F5344CB8AC3E}">
        <p14:creationId xmlns:p14="http://schemas.microsoft.com/office/powerpoint/2010/main" val="114621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thundering herd?</a:t>
            </a:r>
          </a:p>
        </p:txBody>
      </p:sp>
      <p:sp>
        <p:nvSpPr>
          <p:cNvPr id="4" name="Slide Number Placeholder 3"/>
          <p:cNvSpPr>
            <a:spLocks noGrp="1"/>
          </p:cNvSpPr>
          <p:nvPr>
            <p:ph type="sldNum" sz="quarter" idx="5"/>
          </p:nvPr>
        </p:nvSpPr>
        <p:spPr/>
        <p:txBody>
          <a:bodyPr/>
          <a:lstStyle/>
          <a:p>
            <a:fld id="{C67CCEBB-AE46-684A-95DC-C1F299B030B3}" type="slidenum">
              <a:rPr lang="en-US" smtClean="0"/>
              <a:t>4</a:t>
            </a:fld>
            <a:endParaRPr lang="en-US" dirty="0"/>
          </a:p>
        </p:txBody>
      </p:sp>
    </p:spTree>
    <p:extLst>
      <p:ext uri="{BB962C8B-B14F-4D97-AF65-F5344CB8AC3E}">
        <p14:creationId xmlns:p14="http://schemas.microsoft.com/office/powerpoint/2010/main" val="401826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try to find steam graph of new content push</a:t>
            </a:r>
          </a:p>
        </p:txBody>
      </p:sp>
      <p:sp>
        <p:nvSpPr>
          <p:cNvPr id="4" name="Slide Number Placeholder 3"/>
          <p:cNvSpPr>
            <a:spLocks noGrp="1"/>
          </p:cNvSpPr>
          <p:nvPr>
            <p:ph type="sldNum" sz="quarter" idx="5"/>
          </p:nvPr>
        </p:nvSpPr>
        <p:spPr/>
        <p:txBody>
          <a:bodyPr/>
          <a:lstStyle/>
          <a:p>
            <a:fld id="{C67CCEBB-AE46-684A-95DC-C1F299B030B3}" type="slidenum">
              <a:rPr lang="en-US" smtClean="0"/>
              <a:t>6</a:t>
            </a:fld>
            <a:endParaRPr lang="en-US" dirty="0"/>
          </a:p>
        </p:txBody>
      </p:sp>
    </p:spTree>
    <p:extLst>
      <p:ext uri="{BB962C8B-B14F-4D97-AF65-F5344CB8AC3E}">
        <p14:creationId xmlns:p14="http://schemas.microsoft.com/office/powerpoint/2010/main" val="372953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per-origin.  There are also other settings that are per ‘parent’, i.e. settings for edge to multiple mid caches</a:t>
            </a:r>
          </a:p>
        </p:txBody>
      </p:sp>
      <p:sp>
        <p:nvSpPr>
          <p:cNvPr id="4" name="Slide Number Placeholder 3"/>
          <p:cNvSpPr>
            <a:spLocks noGrp="1"/>
          </p:cNvSpPr>
          <p:nvPr>
            <p:ph type="sldNum" sz="quarter" idx="5"/>
          </p:nvPr>
        </p:nvSpPr>
        <p:spPr/>
        <p:txBody>
          <a:bodyPr/>
          <a:lstStyle/>
          <a:p>
            <a:fld id="{C67CCEBB-AE46-684A-95DC-C1F299B030B3}" type="slidenum">
              <a:rPr lang="en-US" smtClean="0"/>
              <a:t>23</a:t>
            </a:fld>
            <a:endParaRPr lang="en-US" dirty="0"/>
          </a:p>
        </p:txBody>
      </p:sp>
    </p:spTree>
    <p:extLst>
      <p:ext uri="{BB962C8B-B14F-4D97-AF65-F5344CB8AC3E}">
        <p14:creationId xmlns:p14="http://schemas.microsoft.com/office/powerpoint/2010/main" val="284257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CCEBB-AE46-684A-95DC-C1F299B030B3}" type="slidenum">
              <a:rPr lang="en-US" smtClean="0"/>
              <a:t>48</a:t>
            </a:fld>
            <a:endParaRPr lang="en-US" dirty="0"/>
          </a:p>
        </p:txBody>
      </p:sp>
    </p:spTree>
    <p:extLst>
      <p:ext uri="{BB962C8B-B14F-4D97-AF65-F5344CB8AC3E}">
        <p14:creationId xmlns:p14="http://schemas.microsoft.com/office/powerpoint/2010/main" val="276417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15" name="Title 13"/>
          <p:cNvSpPr>
            <a:spLocks noGrp="1"/>
          </p:cNvSpPr>
          <p:nvPr userDrawn="1">
            <p:ph type="title" hasCustomPrompt="1"/>
          </p:nvPr>
        </p:nvSpPr>
        <p:spPr>
          <a:xfrm>
            <a:off x="815340"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bg1"/>
                </a:solidFill>
                <a:latin typeface="Gotham Light" charset="0"/>
                <a:ea typeface="Gotham Light" charset="0"/>
                <a:cs typeface="Gotham Light" charset="0"/>
              </a:defRPr>
            </a:lvl1pPr>
          </a:lstStyle>
          <a:p>
            <a:r>
              <a:rPr lang="en-US" dirty="0"/>
              <a:t>Presentation</a:t>
            </a:r>
            <a:br>
              <a:rPr lang="en-US" dirty="0"/>
            </a:br>
            <a:r>
              <a:rPr lang="en-US" dirty="0"/>
              <a:t>title style</a:t>
            </a:r>
          </a:p>
        </p:txBody>
      </p:sp>
      <p:sp>
        <p:nvSpPr>
          <p:cNvPr id="16" name="Text Placeholder 18"/>
          <p:cNvSpPr>
            <a:spLocks noGrp="1"/>
          </p:cNvSpPr>
          <p:nvPr>
            <p:ph type="body" sz="quarter" idx="11" hasCustomPrompt="1"/>
          </p:nvPr>
        </p:nvSpPr>
        <p:spPr>
          <a:xfrm>
            <a:off x="815340" y="4817848"/>
            <a:ext cx="3111500" cy="481012"/>
          </a:xfrm>
          <a:prstGeom prst="rect">
            <a:avLst/>
          </a:prstGeom>
        </p:spPr>
        <p:txBody>
          <a:bodyPr/>
          <a:lstStyle>
            <a:lvl1pPr marL="0" indent="0">
              <a:buNone/>
              <a:defRPr sz="1800" b="1" i="0" baseline="0">
                <a:solidFill>
                  <a:schemeClr val="accent1"/>
                </a:solidFill>
                <a:latin typeface="Gotham" charset="0"/>
                <a:ea typeface="Gotham" charset="0"/>
                <a:cs typeface="Gotham" charset="0"/>
              </a:defRPr>
            </a:lvl1pPr>
          </a:lstStyle>
          <a:p>
            <a:pPr lvl="0"/>
            <a:r>
              <a:rPr lang="en-US" dirty="0"/>
              <a:t>Month, Date, Year</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1974" y="6009639"/>
            <a:ext cx="1527647" cy="54864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Bullets">
    <p:bg>
      <p:bgPr>
        <a:solidFill>
          <a:schemeClr val="tx1"/>
        </a:solidFill>
        <a:effectLst/>
      </p:bgPr>
    </p:bg>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p:nvPr>
        </p:nvSpPr>
        <p:spPr>
          <a:xfrm>
            <a:off x="815732" y="1590675"/>
            <a:ext cx="2368296" cy="40748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18" name="Content Placeholder 8"/>
          <p:cNvSpPr>
            <a:spLocks noGrp="1"/>
          </p:cNvSpPr>
          <p:nvPr>
            <p:ph sz="quarter" idx="12"/>
          </p:nvPr>
        </p:nvSpPr>
        <p:spPr>
          <a:xfrm>
            <a:off x="3524367" y="1590675"/>
            <a:ext cx="2368296" cy="40748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2"/>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marL="0" lvl="0" indent="0" algn="l" defTabSz="914400" rtl="0" eaLnBrk="1" latinLnBrk="0" hangingPunct="1">
              <a:lnSpc>
                <a:spcPct val="90000"/>
              </a:lnSpc>
              <a:spcBef>
                <a:spcPts val="1000"/>
              </a:spcBef>
              <a:buFont typeface="Arial"/>
              <a:buNone/>
            </a:pPr>
            <a:r>
              <a:rPr lang="en-US" dirty="0"/>
              <a:t>Click to edit Master text styles</a:t>
            </a:r>
          </a:p>
          <a:p>
            <a:pPr marL="228600" lvl="1" indent="-228600" algn="l" defTabSz="914400" rtl="0" eaLnBrk="1" latinLnBrk="0" hangingPunct="1">
              <a:lnSpc>
                <a:spcPts val="1800"/>
              </a:lnSpc>
              <a:spcBef>
                <a:spcPts val="1200"/>
              </a:spcBef>
              <a:buClr>
                <a:schemeClr val="accent1"/>
              </a:buClr>
              <a:buFont typeface="Arial"/>
              <a:buChar char="•"/>
            </a:pPr>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1" name="Content Placeholder 8"/>
          <p:cNvSpPr>
            <a:spLocks noGrp="1"/>
          </p:cNvSpPr>
          <p:nvPr>
            <p:ph sz="quarter" idx="13"/>
          </p:nvPr>
        </p:nvSpPr>
        <p:spPr>
          <a:xfrm>
            <a:off x="6233002" y="1590675"/>
            <a:ext cx="2368296" cy="40748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2"/>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marL="0" lvl="0" indent="0" algn="l" defTabSz="914400" rtl="0" eaLnBrk="1" latinLnBrk="0" hangingPunct="1">
              <a:lnSpc>
                <a:spcPct val="90000"/>
              </a:lnSpc>
              <a:spcBef>
                <a:spcPts val="1000"/>
              </a:spcBef>
              <a:buFont typeface="Arial"/>
              <a:buNone/>
            </a:pPr>
            <a:r>
              <a:rPr lang="en-US" dirty="0"/>
              <a:t>Click to edit Master text styles</a:t>
            </a:r>
          </a:p>
          <a:p>
            <a:pPr marL="228600" lvl="1" indent="-228600" algn="l" defTabSz="914400" rtl="0" eaLnBrk="1" latinLnBrk="0" hangingPunct="1">
              <a:lnSpc>
                <a:spcPts val="1800"/>
              </a:lnSpc>
              <a:spcBef>
                <a:spcPts val="1200"/>
              </a:spcBef>
              <a:buClr>
                <a:schemeClr val="accent1"/>
              </a:buClr>
              <a:buFont typeface="Arial"/>
              <a:buChar char="•"/>
            </a:pPr>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2" name="Content Placeholder 8"/>
          <p:cNvSpPr>
            <a:spLocks noGrp="1"/>
          </p:cNvSpPr>
          <p:nvPr>
            <p:ph sz="quarter" idx="14"/>
          </p:nvPr>
        </p:nvSpPr>
        <p:spPr>
          <a:xfrm>
            <a:off x="8941637" y="1590675"/>
            <a:ext cx="2368296" cy="40748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2"/>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marL="0" lvl="0" indent="0" algn="l" defTabSz="914400" rtl="0" eaLnBrk="1" latinLnBrk="0" hangingPunct="1">
              <a:lnSpc>
                <a:spcPct val="90000"/>
              </a:lnSpc>
              <a:spcBef>
                <a:spcPts val="1000"/>
              </a:spcBef>
              <a:buFont typeface="Arial"/>
              <a:buNone/>
            </a:pPr>
            <a:r>
              <a:rPr lang="en-US" dirty="0"/>
              <a:t>Click to edit Master text styles</a:t>
            </a:r>
          </a:p>
          <a:p>
            <a:pPr marL="228600" lvl="1" indent="-228600" algn="l" defTabSz="914400" rtl="0" eaLnBrk="1" latinLnBrk="0" hangingPunct="1">
              <a:lnSpc>
                <a:spcPts val="1800"/>
              </a:lnSpc>
              <a:spcBef>
                <a:spcPts val="1200"/>
              </a:spcBef>
              <a:buClr>
                <a:schemeClr val="accent1"/>
              </a:buClr>
              <a:buFont typeface="Arial"/>
              <a:buChar char="•"/>
            </a:pPr>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9" name="TextBox 38"/>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5061" y="1471613"/>
            <a:ext cx="7324725" cy="307975"/>
          </a:xfrm>
          <a:prstGeom prst="rect">
            <a:avLst/>
          </a:prstGeom>
        </p:spPr>
        <p:txBody>
          <a:bodyPr lIns="0" tIns="0" rIns="0" bIns="0"/>
          <a:lstStyle>
            <a:lvl1pPr marL="0" indent="0">
              <a:buNone/>
              <a:defRPr lang="en-US" sz="1800" b="1" kern="0" cap="all" smtClean="0">
                <a:solidFill>
                  <a:schemeClr val="accent1"/>
                </a:solidFill>
                <a:latin typeface="Gotham" charset="0"/>
                <a:ea typeface="Gotham" charset="0"/>
                <a:cs typeface="Gotham" charset="0"/>
              </a:defRPr>
            </a:lvl1pPr>
          </a:lstStyle>
          <a:p>
            <a:pPr lvl="0"/>
            <a:r>
              <a:rPr lang="en-US" dirty="0"/>
              <a:t>Click to edit Master text styles</a:t>
            </a:r>
          </a:p>
        </p:txBody>
      </p:sp>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hasCustomPrompt="1"/>
          </p:nvPr>
        </p:nvSpPr>
        <p:spPr>
          <a:xfrm>
            <a:off x="824376" y="1847318"/>
            <a:ext cx="9915377" cy="3688335"/>
          </a:xfrm>
          <a:prstGeom prst="rect">
            <a:avLst/>
          </a:prstGeom>
        </p:spPr>
        <p:txBody>
          <a:bodyPr lIns="0" tIns="0" rIns="0" bIns="0" numCol="2" spcCol="914400"/>
          <a:lstStyle>
            <a:lvl1pPr marL="0" indent="0">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5" name="TextBox 34"/>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5061" y="1471613"/>
            <a:ext cx="7324725" cy="307975"/>
          </a:xfrm>
          <a:prstGeom prst="rect">
            <a:avLst/>
          </a:prstGeom>
        </p:spPr>
        <p:txBody>
          <a:bodyPr lIns="0" tIns="0" rIns="0" bIns="0"/>
          <a:lstStyle>
            <a:lvl1pPr marL="0" indent="0">
              <a:buNone/>
              <a:defRPr lang="en-US" sz="1800" b="1" kern="0" cap="all" smtClean="0">
                <a:solidFill>
                  <a:schemeClr val="accent1"/>
                </a:solidFill>
                <a:latin typeface="Gotham" charset="0"/>
                <a:ea typeface="Gotham" charset="0"/>
                <a:cs typeface="Gotham" charset="0"/>
              </a:defRPr>
            </a:lvl1pPr>
          </a:lstStyle>
          <a:p>
            <a:pPr lvl="0"/>
            <a:r>
              <a:rPr lang="en-US" dirty="0"/>
              <a:t>Click to edit Master text styles</a:t>
            </a:r>
          </a:p>
        </p:txBody>
      </p:sp>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hasCustomPrompt="1"/>
          </p:nvPr>
        </p:nvSpPr>
        <p:spPr>
          <a:xfrm>
            <a:off x="824376" y="1847318"/>
            <a:ext cx="9915377" cy="3688335"/>
          </a:xfrm>
          <a:prstGeom prst="rect">
            <a:avLst/>
          </a:prstGeom>
        </p:spPr>
        <p:txBody>
          <a:bodyPr lIns="0" tIns="0" rIns="0" bIns="0" numCol="3" spcCol="914400"/>
          <a:lstStyle>
            <a:lvl1pPr marL="0" indent="0">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6" name="TextBox 35"/>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
    <p:bg>
      <p:bgPr>
        <a:solidFill>
          <a:schemeClr val="tx1"/>
        </a:solidFill>
        <a:effectLst/>
      </p:bgPr>
    </p:bg>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4516224"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a:t>
            </a:r>
            <a:br>
              <a:rPr lang="en-US" dirty="0"/>
            </a:br>
            <a:r>
              <a:rPr lang="en-US" dirty="0"/>
              <a:t>title style</a:t>
            </a:r>
          </a:p>
        </p:txBody>
      </p:sp>
      <p:sp>
        <p:nvSpPr>
          <p:cNvPr id="3" name="Picture Placeholder 2"/>
          <p:cNvSpPr>
            <a:spLocks noGrp="1"/>
          </p:cNvSpPr>
          <p:nvPr>
            <p:ph type="pic" sz="quarter" idx="10"/>
          </p:nvPr>
        </p:nvSpPr>
        <p:spPr>
          <a:xfrm>
            <a:off x="6118226" y="440048"/>
            <a:ext cx="5730784" cy="5112341"/>
          </a:xfrm>
          <a:prstGeom prst="rect">
            <a:avLst/>
          </a:prstGeom>
        </p:spPr>
        <p:txBody>
          <a:bodyPr/>
          <a:lstStyle>
            <a:lvl1pPr marL="0" indent="0">
              <a:buNone/>
              <a:defRPr>
                <a:solidFill>
                  <a:schemeClr val="bg1"/>
                </a:solidFill>
                <a:latin typeface="Gotham Book" charset="0"/>
                <a:ea typeface="Gotham Book" charset="0"/>
                <a:cs typeface="Gotham Book" charset="0"/>
              </a:defRPr>
            </a:lvl1pPr>
          </a:lstStyle>
          <a:p>
            <a:endParaRPr lang="en-US" dirty="0"/>
          </a:p>
        </p:txBody>
      </p:sp>
      <p:sp>
        <p:nvSpPr>
          <p:cNvPr id="18" name="Content Placeholder 8"/>
          <p:cNvSpPr>
            <a:spLocks noGrp="1"/>
          </p:cNvSpPr>
          <p:nvPr>
            <p:ph sz="quarter" idx="11"/>
          </p:nvPr>
        </p:nvSpPr>
        <p:spPr>
          <a:xfrm>
            <a:off x="815733" y="1913642"/>
            <a:ext cx="4411744" cy="3638747"/>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5" name="TextBox 34"/>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Icon Layout">
    <p:bg>
      <p:bgPr>
        <a:solidFill>
          <a:schemeClr val="tx1"/>
        </a:solidFill>
        <a:effectLst/>
      </p:bgPr>
    </p:bg>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hasCustomPrompt="1"/>
          </p:nvPr>
        </p:nvSpPr>
        <p:spPr>
          <a:xfrm>
            <a:off x="815732" y="3619893"/>
            <a:ext cx="2971800" cy="2045617"/>
          </a:xfrm>
          <a:prstGeom prst="rect">
            <a:avLst/>
          </a:prstGeom>
        </p:spPr>
        <p:txBody>
          <a:bodyPr lIns="0" tIns="0" rIns="0" bIns="0"/>
          <a:lstStyle>
            <a:lvl1pPr marL="0" indent="0" algn="ctr">
              <a:buNone/>
              <a:defRPr lang="en-US" sz="1800" b="1" i="0" kern="0" cap="all" dirty="0" smtClean="0">
                <a:solidFill>
                  <a:schemeClr val="accent1"/>
                </a:solidFill>
                <a:latin typeface="Gotham" charset="0"/>
                <a:ea typeface="Gotham" charset="0"/>
                <a:cs typeface="Gotham" charset="0"/>
              </a:defRPr>
            </a:lvl1pPr>
            <a:lvl2pPr marL="0" indent="0" algn="ctr" defTabSz="914400" rtl="0" eaLnBrk="1" latinLnBrk="0" hangingPunct="1">
              <a:lnSpc>
                <a:spcPts val="1800"/>
              </a:lnSpc>
              <a:spcBef>
                <a:spcPts val="1200"/>
              </a:spcBef>
              <a:buClr>
                <a:schemeClr val="accent1"/>
              </a:buClr>
              <a:buFont typeface="Arial"/>
              <a:buNone/>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marL="0" lvl="0" indent="0" algn="ctr" defTabSz="914400" rtl="0" eaLnBrk="1" latinLnBrk="0" hangingPunct="1">
              <a:lnSpc>
                <a:spcPct val="90000"/>
              </a:lnSpc>
              <a:spcBef>
                <a:spcPts val="1000"/>
              </a:spcBef>
              <a:buFont typeface="Arial"/>
              <a:buNone/>
            </a:pPr>
            <a:r>
              <a:rPr lang="en-US" dirty="0"/>
              <a:t>Click to edit Master </a:t>
            </a:r>
            <a:br>
              <a:rPr lang="en-US" dirty="0"/>
            </a:br>
            <a:r>
              <a:rPr lang="en-US" dirty="0"/>
              <a:t>text styles</a:t>
            </a:r>
          </a:p>
          <a:p>
            <a:pPr lvl="1"/>
            <a:r>
              <a:rPr lang="en-US" dirty="0"/>
              <a:t>Second level</a:t>
            </a:r>
          </a:p>
        </p:txBody>
      </p:sp>
      <p:sp>
        <p:nvSpPr>
          <p:cNvPr id="17" name="Content Placeholder 8"/>
          <p:cNvSpPr>
            <a:spLocks noGrp="1"/>
          </p:cNvSpPr>
          <p:nvPr>
            <p:ph sz="quarter" idx="12" hasCustomPrompt="1"/>
          </p:nvPr>
        </p:nvSpPr>
        <p:spPr>
          <a:xfrm>
            <a:off x="4586454" y="3619893"/>
            <a:ext cx="2971800" cy="2045617"/>
          </a:xfrm>
          <a:prstGeom prst="rect">
            <a:avLst/>
          </a:prstGeom>
        </p:spPr>
        <p:txBody>
          <a:bodyPr lIns="0" tIns="0" rIns="0" bIns="0"/>
          <a:lstStyle>
            <a:lvl1pPr marL="0" indent="0" algn="ctr">
              <a:buNone/>
              <a:defRPr lang="en-US" sz="1800" b="1" i="0" kern="0" cap="all" dirty="0" smtClean="0">
                <a:solidFill>
                  <a:schemeClr val="accent1"/>
                </a:solidFill>
                <a:latin typeface="Gotham" charset="0"/>
                <a:ea typeface="Gotham" charset="0"/>
                <a:cs typeface="Gotham" charset="0"/>
              </a:defRPr>
            </a:lvl1pPr>
            <a:lvl2pPr marL="0" indent="0" algn="ctr" defTabSz="914400" rtl="0" eaLnBrk="1" latinLnBrk="0" hangingPunct="1">
              <a:lnSpc>
                <a:spcPts val="1800"/>
              </a:lnSpc>
              <a:spcBef>
                <a:spcPts val="1200"/>
              </a:spcBef>
              <a:buClr>
                <a:schemeClr val="accent1"/>
              </a:buClr>
              <a:buFont typeface="Arial"/>
              <a:buNone/>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marL="0" lvl="0" indent="0" algn="ctr" defTabSz="914400" rtl="0" eaLnBrk="1" latinLnBrk="0" hangingPunct="1">
              <a:lnSpc>
                <a:spcPct val="90000"/>
              </a:lnSpc>
              <a:spcBef>
                <a:spcPts val="1000"/>
              </a:spcBef>
              <a:buFont typeface="Arial"/>
              <a:buNone/>
            </a:pPr>
            <a:r>
              <a:rPr lang="en-US" dirty="0"/>
              <a:t>Click to edit Master </a:t>
            </a:r>
            <a:br>
              <a:rPr lang="en-US" dirty="0"/>
            </a:br>
            <a:r>
              <a:rPr lang="en-US" dirty="0"/>
              <a:t>text styles</a:t>
            </a:r>
          </a:p>
          <a:p>
            <a:pPr lvl="1"/>
            <a:r>
              <a:rPr lang="en-US" dirty="0"/>
              <a:t>Second level</a:t>
            </a:r>
          </a:p>
        </p:txBody>
      </p:sp>
      <p:sp>
        <p:nvSpPr>
          <p:cNvPr id="19" name="Content Placeholder 8"/>
          <p:cNvSpPr>
            <a:spLocks noGrp="1"/>
          </p:cNvSpPr>
          <p:nvPr>
            <p:ph sz="quarter" idx="13" hasCustomPrompt="1"/>
          </p:nvPr>
        </p:nvSpPr>
        <p:spPr>
          <a:xfrm>
            <a:off x="8357176" y="3619893"/>
            <a:ext cx="2971800" cy="2045617"/>
          </a:xfrm>
          <a:prstGeom prst="rect">
            <a:avLst/>
          </a:prstGeom>
        </p:spPr>
        <p:txBody>
          <a:bodyPr lIns="0" tIns="0" rIns="0" bIns="0"/>
          <a:lstStyle>
            <a:lvl1pPr marL="0" indent="0" algn="ctr">
              <a:buNone/>
              <a:defRPr lang="en-US" sz="1800" b="1" i="0" kern="0" cap="all" dirty="0" smtClean="0">
                <a:solidFill>
                  <a:schemeClr val="accent1"/>
                </a:solidFill>
                <a:latin typeface="Gotham" charset="0"/>
                <a:ea typeface="Gotham" charset="0"/>
                <a:cs typeface="Gotham" charset="0"/>
              </a:defRPr>
            </a:lvl1pPr>
            <a:lvl2pPr marL="0" indent="0" algn="ctr" defTabSz="914400" rtl="0" eaLnBrk="1" latinLnBrk="0" hangingPunct="1">
              <a:lnSpc>
                <a:spcPts val="1800"/>
              </a:lnSpc>
              <a:spcBef>
                <a:spcPts val="1200"/>
              </a:spcBef>
              <a:buClr>
                <a:schemeClr val="accent1"/>
              </a:buClr>
              <a:buFont typeface="Arial"/>
              <a:buNone/>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a:t>
            </a:r>
            <a:br>
              <a:rPr lang="en-US" dirty="0"/>
            </a:br>
            <a:r>
              <a:rPr lang="en-US" dirty="0"/>
              <a:t>text styles</a:t>
            </a:r>
          </a:p>
          <a:p>
            <a:pPr lvl="1"/>
            <a:r>
              <a:rPr lang="en-US" dirty="0"/>
              <a:t>Second level</a:t>
            </a:r>
          </a:p>
        </p:txBody>
      </p:sp>
      <p:sp>
        <p:nvSpPr>
          <p:cNvPr id="26" name="Text Placeholder 35"/>
          <p:cNvSpPr>
            <a:spLocks noGrp="1"/>
          </p:cNvSpPr>
          <p:nvPr>
            <p:ph type="body" sz="quarter" idx="17" hasCustomPrompt="1"/>
          </p:nvPr>
        </p:nvSpPr>
        <p:spPr>
          <a:xfrm>
            <a:off x="1573411" y="1685971"/>
            <a:ext cx="1456442" cy="1456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cap="all" dirty="0">
                <a:solidFill>
                  <a:schemeClr val="accent1"/>
                </a:solidFill>
                <a:latin typeface="Gotham Book" charset="0"/>
                <a:ea typeface="Gotham Book" charset="0"/>
                <a:cs typeface="Gotham Book" charset="0"/>
              </a:defRPr>
            </a:lvl1pPr>
          </a:lstStyle>
          <a:p>
            <a:pPr marL="0" lvl="0" algn="ctr"/>
            <a:r>
              <a:rPr lang="en-US" dirty="0"/>
              <a:t>Icon</a:t>
            </a:r>
          </a:p>
        </p:txBody>
      </p:sp>
      <p:sp>
        <p:nvSpPr>
          <p:cNvPr id="27" name="Text Placeholder 35"/>
          <p:cNvSpPr>
            <a:spLocks noGrp="1"/>
          </p:cNvSpPr>
          <p:nvPr>
            <p:ph type="body" sz="quarter" idx="18" hasCustomPrompt="1"/>
          </p:nvPr>
        </p:nvSpPr>
        <p:spPr>
          <a:xfrm>
            <a:off x="5344133" y="1685971"/>
            <a:ext cx="1456442" cy="1456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cap="all" dirty="0">
                <a:solidFill>
                  <a:schemeClr val="accent1"/>
                </a:solidFill>
                <a:latin typeface="Gotham Book" charset="0"/>
                <a:ea typeface="Gotham Book" charset="0"/>
                <a:cs typeface="Gotham Book" charset="0"/>
              </a:defRPr>
            </a:lvl1pPr>
          </a:lstStyle>
          <a:p>
            <a:pPr marL="0" lvl="0" algn="ctr"/>
            <a:r>
              <a:rPr lang="en-US"/>
              <a:t>Icon</a:t>
            </a:r>
            <a:endParaRPr lang="en-US" dirty="0"/>
          </a:p>
        </p:txBody>
      </p:sp>
      <p:sp>
        <p:nvSpPr>
          <p:cNvPr id="28" name="Text Placeholder 35"/>
          <p:cNvSpPr>
            <a:spLocks noGrp="1"/>
          </p:cNvSpPr>
          <p:nvPr>
            <p:ph type="body" sz="quarter" idx="19" hasCustomPrompt="1"/>
          </p:nvPr>
        </p:nvSpPr>
        <p:spPr>
          <a:xfrm>
            <a:off x="9114855" y="1685971"/>
            <a:ext cx="1456442" cy="1456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cap="all" dirty="0">
                <a:solidFill>
                  <a:schemeClr val="accent1"/>
                </a:solidFill>
                <a:latin typeface="Gotham Book" charset="0"/>
                <a:ea typeface="Gotham Book" charset="0"/>
                <a:cs typeface="Gotham Book" charset="0"/>
              </a:defRPr>
            </a:lvl1pPr>
          </a:lstStyle>
          <a:p>
            <a:pPr marL="0" lvl="0" algn="ctr"/>
            <a:r>
              <a:rPr lang="en-US"/>
              <a:t>Icon</a:t>
            </a:r>
            <a:endParaRPr lang="en-US" dirty="0"/>
          </a:p>
        </p:txBody>
      </p:sp>
      <p:sp>
        <p:nvSpPr>
          <p:cNvPr id="41" name="TextBox 40"/>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Icon Layout">
    <p:bg>
      <p:bgPr>
        <a:solidFill>
          <a:schemeClr val="tx1"/>
        </a:solidFill>
        <a:effectLst/>
      </p:bgPr>
    </p:bg>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23" name="Content Placeholder 8"/>
          <p:cNvSpPr>
            <a:spLocks noGrp="1"/>
          </p:cNvSpPr>
          <p:nvPr>
            <p:ph sz="quarter" idx="10"/>
          </p:nvPr>
        </p:nvSpPr>
        <p:spPr>
          <a:xfrm>
            <a:off x="2723563" y="1743959"/>
            <a:ext cx="7070886" cy="3930977"/>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5" name="Text Placeholder 35"/>
          <p:cNvSpPr>
            <a:spLocks noGrp="1"/>
          </p:cNvSpPr>
          <p:nvPr>
            <p:ph type="body" sz="quarter" idx="17" hasCustomPrompt="1"/>
          </p:nvPr>
        </p:nvSpPr>
        <p:spPr>
          <a:xfrm>
            <a:off x="842519" y="1714252"/>
            <a:ext cx="1456442" cy="1456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cap="all" dirty="0">
                <a:solidFill>
                  <a:schemeClr val="accent1"/>
                </a:solidFill>
                <a:latin typeface="Gotham Book" charset="0"/>
                <a:ea typeface="Gotham Book" charset="0"/>
                <a:cs typeface="Gotham Book" charset="0"/>
              </a:defRPr>
            </a:lvl1pPr>
          </a:lstStyle>
          <a:p>
            <a:pPr marL="0" lvl="0" algn="ctr"/>
            <a:r>
              <a:rPr lang="en-US" dirty="0"/>
              <a:t>Icon</a:t>
            </a:r>
          </a:p>
        </p:txBody>
      </p:sp>
      <p:sp>
        <p:nvSpPr>
          <p:cNvPr id="36" name="TextBox 35"/>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s">
    <p:bg>
      <p:bgPr>
        <a:solidFill>
          <a:schemeClr val="tx1"/>
        </a:solidFill>
        <a:effectLst/>
      </p:bgPr>
    </p:bg>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p:nvPr>
        </p:nvSpPr>
        <p:spPr>
          <a:xfrm>
            <a:off x="1447326" y="1590675"/>
            <a:ext cx="3761293" cy="1652141"/>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8" name="Content Placeholder 8"/>
          <p:cNvSpPr>
            <a:spLocks noGrp="1"/>
          </p:cNvSpPr>
          <p:nvPr>
            <p:ph sz="quarter" idx="12"/>
          </p:nvPr>
        </p:nvSpPr>
        <p:spPr>
          <a:xfrm>
            <a:off x="1447326" y="3749413"/>
            <a:ext cx="3761293" cy="1652141"/>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2"/>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marL="0" lvl="0" indent="0" algn="l" defTabSz="914400" rtl="0" eaLnBrk="1" latinLnBrk="0" hangingPunct="1">
              <a:lnSpc>
                <a:spcPct val="90000"/>
              </a:lnSpc>
              <a:spcBef>
                <a:spcPts val="1000"/>
              </a:spcBef>
              <a:buFont typeface="Arial"/>
              <a:buNone/>
            </a:pPr>
            <a:r>
              <a:rPr lang="en-US" dirty="0"/>
              <a:t>Click to edit Master text styles</a:t>
            </a:r>
          </a:p>
          <a:p>
            <a:pPr marL="228600" lvl="1" indent="-228600" algn="l" defTabSz="914400" rtl="0" eaLnBrk="1" latinLnBrk="0" hangingPunct="1">
              <a:lnSpc>
                <a:spcPts val="1800"/>
              </a:lnSpc>
              <a:spcBef>
                <a:spcPts val="1200"/>
              </a:spcBef>
              <a:buClr>
                <a:schemeClr val="accent1"/>
              </a:buClr>
              <a:buFont typeface="Arial"/>
              <a:buChar char="•"/>
            </a:pPr>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9" name="Content Placeholder 8"/>
          <p:cNvSpPr>
            <a:spLocks noGrp="1"/>
          </p:cNvSpPr>
          <p:nvPr>
            <p:ph sz="quarter" idx="13"/>
          </p:nvPr>
        </p:nvSpPr>
        <p:spPr>
          <a:xfrm>
            <a:off x="7197678" y="1590675"/>
            <a:ext cx="3761293" cy="1652141"/>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2"/>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marL="0" lvl="0" indent="0" algn="l" defTabSz="914400" rtl="0" eaLnBrk="1" latinLnBrk="0" hangingPunct="1">
              <a:lnSpc>
                <a:spcPct val="90000"/>
              </a:lnSpc>
              <a:spcBef>
                <a:spcPts val="1000"/>
              </a:spcBef>
              <a:buFont typeface="Arial"/>
              <a:buNone/>
            </a:pPr>
            <a:r>
              <a:rPr lang="en-US" dirty="0"/>
              <a:t>Click to edit Master text styles</a:t>
            </a:r>
          </a:p>
          <a:p>
            <a:pPr marL="228600" lvl="1" indent="-228600" algn="l" defTabSz="914400" rtl="0" eaLnBrk="1" latinLnBrk="0" hangingPunct="1">
              <a:lnSpc>
                <a:spcPts val="1800"/>
              </a:lnSpc>
              <a:spcBef>
                <a:spcPts val="1200"/>
              </a:spcBef>
              <a:buClr>
                <a:schemeClr val="accent1"/>
              </a:buClr>
              <a:buFont typeface="Arial"/>
              <a:buChar char="•"/>
            </a:pPr>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0" name="Content Placeholder 8"/>
          <p:cNvSpPr>
            <a:spLocks noGrp="1"/>
          </p:cNvSpPr>
          <p:nvPr>
            <p:ph sz="quarter" idx="14"/>
          </p:nvPr>
        </p:nvSpPr>
        <p:spPr>
          <a:xfrm>
            <a:off x="7197678" y="3749413"/>
            <a:ext cx="3761293" cy="1652141"/>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2"/>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marL="0" lvl="0" indent="0" algn="l" defTabSz="914400" rtl="0" eaLnBrk="1" latinLnBrk="0" hangingPunct="1">
              <a:lnSpc>
                <a:spcPct val="90000"/>
              </a:lnSpc>
              <a:spcBef>
                <a:spcPts val="1000"/>
              </a:spcBef>
              <a:buFont typeface="Arial"/>
              <a:buNone/>
            </a:pPr>
            <a:r>
              <a:rPr lang="en-US" dirty="0"/>
              <a:t>Click to edit Master text styles</a:t>
            </a:r>
          </a:p>
          <a:p>
            <a:pPr marL="228600" lvl="1" indent="-228600" algn="l" defTabSz="914400" rtl="0" eaLnBrk="1" latinLnBrk="0" hangingPunct="1">
              <a:lnSpc>
                <a:spcPts val="1800"/>
              </a:lnSpc>
              <a:spcBef>
                <a:spcPts val="1200"/>
              </a:spcBef>
              <a:buClr>
                <a:schemeClr val="accent1"/>
              </a:buClr>
              <a:buFont typeface="Arial"/>
              <a:buChar char="•"/>
            </a:pPr>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2" name="Content Placeholder 8"/>
          <p:cNvSpPr>
            <a:spLocks noGrp="1"/>
          </p:cNvSpPr>
          <p:nvPr>
            <p:ph sz="quarter" idx="16" hasCustomPrompt="1"/>
          </p:nvPr>
        </p:nvSpPr>
        <p:spPr>
          <a:xfrm>
            <a:off x="567933" y="3684838"/>
            <a:ext cx="882094" cy="1432406"/>
          </a:xfrm>
          <a:prstGeom prst="rect">
            <a:avLst/>
          </a:prstGeom>
        </p:spPr>
        <p:txBody>
          <a:bodyPr lIns="0" tIns="0" rIns="0" bIns="0"/>
          <a:lstStyle>
            <a:lvl1pPr marL="0" indent="0" algn="ctr">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4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kumimoji="0" lang="en-US" sz="6000" b="1" i="0" u="none" strike="noStrike" kern="0" cap="all" spc="0" normalizeH="0" baseline="0" noProof="0" dirty="0">
                <a:ln>
                  <a:noFill/>
                </a:ln>
                <a:solidFill>
                  <a:srgbClr val="2B9CD8"/>
                </a:solidFill>
                <a:effectLst/>
                <a:uLnTx/>
                <a:uFillTx/>
                <a:latin typeface="Gotham" charset="0"/>
                <a:ea typeface="Gotham" charset="0"/>
                <a:cs typeface="Gotham" charset="0"/>
              </a:rPr>
              <a:t>2</a:t>
            </a:r>
            <a:endParaRPr lang="en-US" dirty="0"/>
          </a:p>
        </p:txBody>
      </p:sp>
      <p:sp>
        <p:nvSpPr>
          <p:cNvPr id="35" name="Content Placeholder 8"/>
          <p:cNvSpPr>
            <a:spLocks noGrp="1"/>
          </p:cNvSpPr>
          <p:nvPr>
            <p:ph sz="quarter" idx="17" hasCustomPrompt="1"/>
          </p:nvPr>
        </p:nvSpPr>
        <p:spPr>
          <a:xfrm>
            <a:off x="6318286" y="1496315"/>
            <a:ext cx="882094" cy="1432406"/>
          </a:xfrm>
          <a:prstGeom prst="rect">
            <a:avLst/>
          </a:prstGeom>
        </p:spPr>
        <p:txBody>
          <a:bodyPr lIns="0" tIns="0" rIns="0" bIns="0"/>
          <a:lstStyle>
            <a:lvl1pPr marL="0" indent="0" algn="ctr">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4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kumimoji="0" lang="en-US" sz="6000" b="1" i="0" u="none" strike="noStrike" kern="0" cap="all" spc="0" normalizeH="0" baseline="0" noProof="0" dirty="0">
                <a:ln>
                  <a:noFill/>
                </a:ln>
                <a:solidFill>
                  <a:srgbClr val="2B9CD8"/>
                </a:solidFill>
                <a:effectLst/>
                <a:uLnTx/>
                <a:uFillTx/>
                <a:latin typeface="Gotham" charset="0"/>
                <a:ea typeface="Gotham" charset="0"/>
                <a:cs typeface="Gotham" charset="0"/>
              </a:rPr>
              <a:t>3</a:t>
            </a:r>
            <a:endParaRPr lang="en-US" dirty="0"/>
          </a:p>
        </p:txBody>
      </p:sp>
      <p:sp>
        <p:nvSpPr>
          <p:cNvPr id="36" name="Content Placeholder 8"/>
          <p:cNvSpPr>
            <a:spLocks noGrp="1"/>
          </p:cNvSpPr>
          <p:nvPr>
            <p:ph sz="quarter" idx="18" hasCustomPrompt="1"/>
          </p:nvPr>
        </p:nvSpPr>
        <p:spPr>
          <a:xfrm>
            <a:off x="6318286" y="3684838"/>
            <a:ext cx="882094" cy="1432406"/>
          </a:xfrm>
          <a:prstGeom prst="rect">
            <a:avLst/>
          </a:prstGeom>
        </p:spPr>
        <p:txBody>
          <a:bodyPr lIns="0" tIns="0" rIns="0" bIns="0"/>
          <a:lstStyle>
            <a:lvl1pPr marL="0" indent="0" algn="ctr">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4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kumimoji="0" lang="en-US" sz="6000" b="1" i="0" u="none" strike="noStrike" kern="0" cap="all" spc="0" normalizeH="0" baseline="0" noProof="0" dirty="0">
                <a:ln>
                  <a:noFill/>
                </a:ln>
                <a:solidFill>
                  <a:srgbClr val="2B9CD8"/>
                </a:solidFill>
                <a:effectLst/>
                <a:uLnTx/>
                <a:uFillTx/>
                <a:latin typeface="Gotham" charset="0"/>
                <a:ea typeface="Gotham" charset="0"/>
                <a:cs typeface="Gotham" charset="0"/>
              </a:rPr>
              <a:t>4</a:t>
            </a:r>
            <a:endParaRPr lang="en-US" dirty="0"/>
          </a:p>
        </p:txBody>
      </p:sp>
      <p:sp>
        <p:nvSpPr>
          <p:cNvPr id="37" name="Content Placeholder 8"/>
          <p:cNvSpPr>
            <a:spLocks noGrp="1"/>
          </p:cNvSpPr>
          <p:nvPr>
            <p:ph sz="quarter" idx="15" hasCustomPrompt="1"/>
          </p:nvPr>
        </p:nvSpPr>
        <p:spPr>
          <a:xfrm>
            <a:off x="567933" y="1496315"/>
            <a:ext cx="882094" cy="1432406"/>
          </a:xfrm>
          <a:prstGeom prst="rect">
            <a:avLst/>
          </a:prstGeom>
        </p:spPr>
        <p:txBody>
          <a:bodyPr lIns="0" tIns="0" rIns="0" bIns="0"/>
          <a:lstStyle>
            <a:lvl1pPr marL="0" indent="0" algn="ctr">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4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kumimoji="0" lang="en-US" sz="6000" b="1" i="0" u="none" strike="noStrike" kern="0" cap="all" spc="0" normalizeH="0" baseline="0" noProof="0" dirty="0">
                <a:ln>
                  <a:noFill/>
                </a:ln>
                <a:solidFill>
                  <a:srgbClr val="2B9CD8"/>
                </a:solidFill>
                <a:effectLst/>
                <a:uLnTx/>
                <a:uFillTx/>
                <a:latin typeface="Gotham" charset="0"/>
                <a:ea typeface="Gotham" charset="0"/>
                <a:cs typeface="Gotham" charset="0"/>
              </a:rPr>
              <a:t>1</a:t>
            </a:r>
            <a:endParaRPr lang="en-US" dirty="0"/>
          </a:p>
        </p:txBody>
      </p:sp>
      <p:sp>
        <p:nvSpPr>
          <p:cNvPr id="46" name="TextBox 45"/>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for Charts &amp; Graphs">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userDrawn="1">
            <p:ph type="body" sz="quarter" idx="10"/>
          </p:nvPr>
        </p:nvSpPr>
        <p:spPr>
          <a:xfrm>
            <a:off x="825061" y="1471613"/>
            <a:ext cx="7324725" cy="307975"/>
          </a:xfrm>
          <a:prstGeom prst="rect">
            <a:avLst/>
          </a:prstGeom>
        </p:spPr>
        <p:txBody>
          <a:bodyPr lIns="0" tIns="0" rIns="0" bIns="0"/>
          <a:lstStyle>
            <a:lvl1pPr marL="0" indent="0">
              <a:buNone/>
              <a:defRPr lang="en-US" sz="1800" b="1" kern="0" cap="all" smtClean="0">
                <a:solidFill>
                  <a:schemeClr val="accent1"/>
                </a:solidFill>
                <a:latin typeface="Gotham" charset="0"/>
                <a:ea typeface="Gotham" charset="0"/>
                <a:cs typeface="Gotham" charset="0"/>
              </a:defRPr>
            </a:lvl1pPr>
          </a:lstStyle>
          <a:p>
            <a:pPr lvl="0"/>
            <a:r>
              <a:rPr lang="en-US" dirty="0"/>
              <a:t>Click to edit Master text styles</a:t>
            </a:r>
          </a:p>
        </p:txBody>
      </p:sp>
      <p:sp>
        <p:nvSpPr>
          <p:cNvPr id="16" name="Title 3"/>
          <p:cNvSpPr>
            <a:spLocks noGrp="1"/>
          </p:cNvSpPr>
          <p:nvPr userDrawn="1">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userDrawn="1">
            <p:ph sz="quarter" idx="11" hasCustomPrompt="1"/>
          </p:nvPr>
        </p:nvSpPr>
        <p:spPr>
          <a:xfrm>
            <a:off x="824376" y="1847318"/>
            <a:ext cx="9915377" cy="3688335"/>
          </a:xfrm>
          <a:prstGeom prst="rect">
            <a:avLst/>
          </a:prstGeom>
        </p:spPr>
        <p:txBody>
          <a:bodyPr lIns="0" tIns="0" rIns="0" bIns="0" numCol="2" spcCol="914400"/>
          <a:lstStyle>
            <a:lvl1pPr marL="0" indent="0">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2" name="TextBox 31"/>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2900" y="2728004"/>
            <a:ext cx="3886200" cy="1401993"/>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reak">
    <p:bg>
      <p:bgPr>
        <a:solidFill>
          <a:schemeClr val="tx1"/>
        </a:solidFill>
        <a:effectLst/>
      </p:bgPr>
    </p:bg>
    <p:spTree>
      <p:nvGrpSpPr>
        <p:cNvPr id="1" name=""/>
        <p:cNvGrpSpPr/>
        <p:nvPr/>
      </p:nvGrpSpPr>
      <p:grpSpPr>
        <a:xfrm>
          <a:off x="0" y="0"/>
          <a:ext cx="0" cy="0"/>
          <a:chOff x="0" y="0"/>
          <a:chExt cx="0" cy="0"/>
        </a:xfrm>
      </p:grpSpPr>
      <p:sp>
        <p:nvSpPr>
          <p:cNvPr id="15" name="Title 13"/>
          <p:cNvSpPr>
            <a:spLocks noGrp="1"/>
          </p:cNvSpPr>
          <p:nvPr>
            <p:ph type="title" hasCustomPrompt="1"/>
          </p:nvPr>
        </p:nvSpPr>
        <p:spPr>
          <a:xfrm>
            <a:off x="815340"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bg1"/>
                </a:solidFill>
                <a:latin typeface="Gotham Light" charset="0"/>
                <a:ea typeface="Gotham Light" charset="0"/>
                <a:cs typeface="Gotham Light" charset="0"/>
              </a:defRPr>
            </a:lvl1pPr>
          </a:lstStyle>
          <a:p>
            <a:r>
              <a:rPr lang="en-US" dirty="0"/>
              <a:t>divider</a:t>
            </a:r>
            <a:br>
              <a:rPr lang="en-US" dirty="0"/>
            </a:br>
            <a:r>
              <a:rPr lang="en-US" dirty="0"/>
              <a:t>title style</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Break with Image 1">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17000"/>
            <a:extLst>
              <a:ext uri="{BEBA8EAE-BF5A-486C-A8C5-ECC9F3942E4B}">
                <a14:imgProps xmlns:a14="http://schemas.microsoft.com/office/drawing/2010/main">
                  <a14:imgLayer r:embed="rId3">
                    <a14:imgEffect>
                      <a14:saturation sat="0"/>
                    </a14:imgEffect>
                    <a14:imgEffect>
                      <a14:brightnessContrast bright="-38000" contrast="60000"/>
                    </a14:imgEffect>
                  </a14:imgLayer>
                </a14:imgProps>
              </a:ext>
              <a:ext uri="{28A0092B-C50C-407E-A947-70E740481C1C}">
                <a14:useLocalDpi xmlns:a14="http://schemas.microsoft.com/office/drawing/2010/main" val="0"/>
              </a:ext>
            </a:extLst>
          </a:blip>
          <a:stretch>
            <a:fillRect/>
          </a:stretch>
        </p:blipFill>
        <p:spPr>
          <a:xfrm flipH="1">
            <a:off x="0" y="-1"/>
            <a:ext cx="12192000" cy="6850989"/>
          </a:xfrm>
          <a:prstGeom prst="rect">
            <a:avLst/>
          </a:prstGeom>
        </p:spPr>
      </p:pic>
      <p:sp>
        <p:nvSpPr>
          <p:cNvPr id="15" name="Title 13"/>
          <p:cNvSpPr>
            <a:spLocks noGrp="1"/>
          </p:cNvSpPr>
          <p:nvPr>
            <p:ph type="title" hasCustomPrompt="1"/>
          </p:nvPr>
        </p:nvSpPr>
        <p:spPr>
          <a:xfrm>
            <a:off x="815340"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bg1"/>
                </a:solidFill>
                <a:latin typeface="Gotham Light" charset="0"/>
                <a:ea typeface="Gotham Light" charset="0"/>
                <a:cs typeface="Gotham Light" charset="0"/>
              </a:defRPr>
            </a:lvl1pPr>
          </a:lstStyle>
          <a:p>
            <a:r>
              <a:rPr lang="en-US" dirty="0"/>
              <a:t>divider</a:t>
            </a:r>
            <a:br>
              <a:rPr lang="en-US" dirty="0"/>
            </a:br>
            <a:r>
              <a:rPr lang="en-US" dirty="0"/>
              <a:t>title style</a:t>
            </a:r>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reak with Image 2">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4213" b="48287"/>
          <a:stretch/>
        </p:blipFill>
        <p:spPr>
          <a:xfrm>
            <a:off x="0" y="0"/>
            <a:ext cx="12192000" cy="6858000"/>
          </a:xfrm>
          <a:prstGeom prst="rect">
            <a:avLst/>
          </a:prstGeom>
        </p:spPr>
      </p:pic>
      <p:sp>
        <p:nvSpPr>
          <p:cNvPr id="15" name="Title 13"/>
          <p:cNvSpPr>
            <a:spLocks noGrp="1"/>
          </p:cNvSpPr>
          <p:nvPr>
            <p:ph type="title" hasCustomPrompt="1"/>
          </p:nvPr>
        </p:nvSpPr>
        <p:spPr>
          <a:xfrm>
            <a:off x="815340"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bg1"/>
                </a:solidFill>
                <a:latin typeface="Gotham Light" charset="0"/>
                <a:ea typeface="Gotham Light" charset="0"/>
                <a:cs typeface="Gotham Light" charset="0"/>
              </a:defRPr>
            </a:lvl1pPr>
          </a:lstStyle>
          <a:p>
            <a:r>
              <a:rPr lang="en-US" dirty="0"/>
              <a:t>divider</a:t>
            </a:r>
            <a:br>
              <a:rPr lang="en-US" dirty="0"/>
            </a:br>
            <a:r>
              <a:rPr lang="en-US" dirty="0"/>
              <a:t>title style</a:t>
            </a: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reak with Image 3">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0625" b="41875"/>
          <a:stretch/>
        </p:blipFill>
        <p:spPr>
          <a:xfrm>
            <a:off x="0" y="0"/>
            <a:ext cx="12192000" cy="6858000"/>
          </a:xfrm>
          <a:prstGeom prst="rect">
            <a:avLst/>
          </a:prstGeom>
        </p:spPr>
      </p:pic>
      <p:sp>
        <p:nvSpPr>
          <p:cNvPr id="15" name="Title 13"/>
          <p:cNvSpPr>
            <a:spLocks noGrp="1"/>
          </p:cNvSpPr>
          <p:nvPr>
            <p:ph type="title" hasCustomPrompt="1"/>
          </p:nvPr>
        </p:nvSpPr>
        <p:spPr>
          <a:xfrm>
            <a:off x="815340"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bg1"/>
                </a:solidFill>
                <a:latin typeface="Gotham Light" charset="0"/>
                <a:ea typeface="Gotham Light" charset="0"/>
                <a:cs typeface="Gotham Light" charset="0"/>
              </a:defRPr>
            </a:lvl1pPr>
          </a:lstStyle>
          <a:p>
            <a:r>
              <a:rPr lang="en-US" dirty="0"/>
              <a:t>divider</a:t>
            </a:r>
            <a:br>
              <a:rPr lang="en-US" dirty="0"/>
            </a:br>
            <a:r>
              <a:rPr lang="en-US" dirty="0"/>
              <a:t>title style</a:t>
            </a:r>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reak with Long Title">
    <p:bg>
      <p:bgPr>
        <a:solidFill>
          <a:schemeClr val="tx1"/>
        </a:solidFill>
        <a:effectLst/>
      </p:bgPr>
    </p:bg>
    <p:spTree>
      <p:nvGrpSpPr>
        <p:cNvPr id="1" name=""/>
        <p:cNvGrpSpPr/>
        <p:nvPr/>
      </p:nvGrpSpPr>
      <p:grpSpPr>
        <a:xfrm>
          <a:off x="0" y="0"/>
          <a:ext cx="0" cy="0"/>
          <a:chOff x="0" y="0"/>
          <a:chExt cx="0" cy="0"/>
        </a:xfrm>
      </p:grpSpPr>
      <p:sp>
        <p:nvSpPr>
          <p:cNvPr id="15" name="Title 13"/>
          <p:cNvSpPr>
            <a:spLocks noGrp="1"/>
          </p:cNvSpPr>
          <p:nvPr>
            <p:ph type="title" hasCustomPrompt="1"/>
          </p:nvPr>
        </p:nvSpPr>
        <p:spPr>
          <a:xfrm>
            <a:off x="800100" y="2100578"/>
            <a:ext cx="10515600" cy="2656844"/>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bg1"/>
                </a:solidFill>
                <a:latin typeface="Gotham Light" charset="0"/>
                <a:ea typeface="Gotham Light" charset="0"/>
                <a:cs typeface="Gotham Light" charset="0"/>
              </a:defRPr>
            </a:lvl1pPr>
          </a:lstStyle>
          <a:p>
            <a:r>
              <a:rPr lang="en-US" dirty="0"/>
              <a:t>Larger divider</a:t>
            </a:r>
            <a:br>
              <a:rPr lang="en-US" dirty="0"/>
            </a:br>
            <a:r>
              <a:rPr lang="en-US" dirty="0"/>
              <a:t>title style </a:t>
            </a:r>
          </a:p>
        </p:txBody>
      </p:sp>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llout">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9" name="Content Placeholder 8"/>
          <p:cNvSpPr>
            <a:spLocks noGrp="1"/>
          </p:cNvSpPr>
          <p:nvPr>
            <p:ph sz="quarter" idx="10"/>
          </p:nvPr>
        </p:nvSpPr>
        <p:spPr>
          <a:xfrm>
            <a:off x="824376" y="1590675"/>
            <a:ext cx="6005661" cy="36883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1" name="Content Placeholder 19"/>
          <p:cNvSpPr>
            <a:spLocks noGrp="1"/>
          </p:cNvSpPr>
          <p:nvPr>
            <p:ph sz="quarter" idx="11"/>
          </p:nvPr>
        </p:nvSpPr>
        <p:spPr>
          <a:xfrm>
            <a:off x="7989253" y="1590675"/>
            <a:ext cx="3303587" cy="3687763"/>
          </a:xfrm>
          <a:prstGeom prst="rect">
            <a:avLst/>
          </a:prstGeom>
        </p:spPr>
        <p:txBody>
          <a:bodyPr lIns="0" tIns="0" rIns="0" bIns="0"/>
          <a:lstStyle>
            <a:lvl1pPr marL="0" indent="0" algn="l" defTabSz="914400" rtl="0" eaLnBrk="1" fontAlgn="base" latinLnBrk="0" hangingPunct="1">
              <a:lnSpc>
                <a:spcPct val="100000"/>
              </a:lnSpc>
              <a:spcBef>
                <a:spcPts val="2400"/>
              </a:spcBef>
              <a:spcAft>
                <a:spcPct val="0"/>
              </a:spcAft>
              <a:buFont typeface="Arial"/>
              <a:buNone/>
              <a:defRPr lang="en-US" sz="2400" kern="0" smtClean="0">
                <a:solidFill>
                  <a:schemeClr val="accent1"/>
                </a:solidFill>
                <a:latin typeface="Gotham Light" charset="0"/>
                <a:ea typeface="Gotham Light" charset="0"/>
                <a:cs typeface="Gotham Light" charset="0"/>
              </a:defRPr>
            </a:lvl1pPr>
          </a:lstStyle>
          <a:p>
            <a:pPr lvl="0"/>
            <a:r>
              <a:rPr lang="en-US" dirty="0"/>
              <a:t>Click to edit Master text styles</a:t>
            </a:r>
          </a:p>
        </p:txBody>
      </p:sp>
      <p:sp>
        <p:nvSpPr>
          <p:cNvPr id="22" name="TextBox 21"/>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s">
    <p:bg>
      <p:bgPr>
        <a:solidFill>
          <a:schemeClr val="tx1"/>
        </a:solidFill>
        <a:effectLst/>
      </p:bgPr>
    </p:bg>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18" name="Content Placeholder 8"/>
          <p:cNvSpPr>
            <a:spLocks noGrp="1"/>
          </p:cNvSpPr>
          <p:nvPr>
            <p:ph sz="quarter" idx="10"/>
          </p:nvPr>
        </p:nvSpPr>
        <p:spPr>
          <a:xfrm>
            <a:off x="6328009" y="1590675"/>
            <a:ext cx="4411744" cy="40748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0" name="Content Placeholder 8"/>
          <p:cNvSpPr>
            <a:spLocks noGrp="1"/>
          </p:cNvSpPr>
          <p:nvPr>
            <p:ph sz="quarter" idx="11"/>
          </p:nvPr>
        </p:nvSpPr>
        <p:spPr>
          <a:xfrm>
            <a:off x="815733" y="1590675"/>
            <a:ext cx="4411744" cy="40748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6" name="TextBox 35"/>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Bullets">
    <p:bg>
      <p:bgPr>
        <a:solidFill>
          <a:schemeClr val="tx1"/>
        </a:solidFill>
        <a:effectLst/>
      </p:bgPr>
    </p:bg>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bg1"/>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p:nvPr>
        </p:nvSpPr>
        <p:spPr>
          <a:xfrm>
            <a:off x="815732" y="1590675"/>
            <a:ext cx="2971800" cy="40748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17" name="Content Placeholder 8"/>
          <p:cNvSpPr>
            <a:spLocks noGrp="1"/>
          </p:cNvSpPr>
          <p:nvPr>
            <p:ph sz="quarter" idx="12"/>
          </p:nvPr>
        </p:nvSpPr>
        <p:spPr>
          <a:xfrm>
            <a:off x="4586454" y="1590675"/>
            <a:ext cx="2971800" cy="40748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2"/>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marL="228600" lvl="1" indent="-228600" algn="l" defTabSz="914400" rtl="0" eaLnBrk="1" latinLnBrk="0" hangingPunct="1">
              <a:lnSpc>
                <a:spcPts val="1800"/>
              </a:lnSpc>
              <a:spcBef>
                <a:spcPts val="1200"/>
              </a:spcBef>
              <a:buClr>
                <a:schemeClr val="accent1"/>
              </a:buClr>
              <a:buFont typeface="Arial"/>
              <a:buChar char="•"/>
            </a:pPr>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19" name="Content Placeholder 8"/>
          <p:cNvSpPr>
            <a:spLocks noGrp="1"/>
          </p:cNvSpPr>
          <p:nvPr>
            <p:ph sz="quarter" idx="13"/>
          </p:nvPr>
        </p:nvSpPr>
        <p:spPr>
          <a:xfrm>
            <a:off x="8357176" y="1590675"/>
            <a:ext cx="2971800" cy="4074835"/>
          </a:xfrm>
          <a:prstGeom prst="rect">
            <a:avLst/>
          </a:prstGeom>
        </p:spPr>
        <p:txBody>
          <a:bodyPr lIns="0" tIns="0" rIns="0" bIns="0"/>
          <a:lstStyle>
            <a:lvl1pPr marL="0" indent="0">
              <a:buNone/>
              <a:defRPr lang="en-US" sz="1800" b="1" i="0" kern="0" cap="all" dirty="0" smtClean="0">
                <a:solidFill>
                  <a:schemeClr val="accent1"/>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2"/>
              </a:buClr>
              <a:buFont typeface="Arial"/>
              <a:buChar char="•"/>
              <a:defRPr lang="en-US" sz="1800" kern="1200" dirty="0" smtClean="0">
                <a:solidFill>
                  <a:schemeClr val="bg1"/>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marL="228600" lvl="1" indent="-228600" algn="l" defTabSz="914400" rtl="0" eaLnBrk="1" latinLnBrk="0" hangingPunct="1">
              <a:lnSpc>
                <a:spcPts val="1800"/>
              </a:lnSpc>
              <a:spcBef>
                <a:spcPts val="1200"/>
              </a:spcBef>
              <a:buClr>
                <a:schemeClr val="accent1"/>
              </a:buClr>
              <a:buFont typeface="Arial"/>
              <a:buChar char="•"/>
            </a:pPr>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7" name="TextBox 36"/>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57983"/>
            <a:ext cx="1014984" cy="3645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0">
            <a:alphaModFix/>
            <a:extLst>
              <a:ext uri="{28A0092B-C50C-407E-A947-70E740481C1C}">
                <a14:useLocalDpi xmlns:a14="http://schemas.microsoft.com/office/drawing/2010/main" val="0"/>
              </a:ext>
            </a:extLst>
          </a:blip>
          <a:stretch>
            <a:fillRect/>
          </a:stretch>
        </p:blipFill>
        <p:spPr>
          <a:xfrm>
            <a:off x="6104" y="0"/>
            <a:ext cx="12183861" cy="6856468"/>
          </a:xfrm>
          <a:prstGeom prst="rect">
            <a:avLst/>
          </a:prstGeom>
          <a:noFill/>
        </p:spPr>
      </p:pic>
      <p:pic>
        <p:nvPicPr>
          <p:cNvPr id="5" name="Picture 4"/>
          <p:cNvPicPr>
            <a:picLocks noChangeAspect="1"/>
          </p:cNvPicPr>
          <p:nvPr userDrawn="1"/>
        </p:nvPicPr>
        <p:blipFill rotWithShape="1">
          <a:blip r:embed="rId21">
            <a:duotone>
              <a:prstClr val="black"/>
              <a:schemeClr val="tx2">
                <a:tint val="45000"/>
                <a:satMod val="400000"/>
              </a:schemeClr>
            </a:duotone>
            <a:alphaModFix amt="40000"/>
            <a:extLst>
              <a:ext uri="{BEBA8EAE-BF5A-486C-A8C5-ECC9F3942E4B}">
                <a14:imgProps xmlns:a14="http://schemas.microsoft.com/office/drawing/2010/main">
                  <a14:imgLayer r:embed="rId22">
                    <a14:imgEffect>
                      <a14:saturation sat="0"/>
                    </a14:imgEffect>
                    <a14:imgEffect>
                      <a14:brightnessContrast bright="-100000"/>
                    </a14:imgEffect>
                  </a14:imgLayer>
                </a14:imgProps>
              </a:ext>
              <a:ext uri="{28A0092B-C50C-407E-A947-70E740481C1C}">
                <a14:useLocalDpi xmlns:a14="http://schemas.microsoft.com/office/drawing/2010/main" val="0"/>
              </a:ext>
            </a:extLst>
          </a:blip>
          <a:srcRect l="-1" r="3886" b="30364"/>
          <a:stretch/>
        </p:blipFill>
        <p:spPr>
          <a:xfrm>
            <a:off x="7564336" y="3505200"/>
            <a:ext cx="4627663" cy="3352800"/>
          </a:xfrm>
          <a:prstGeom prst="rect">
            <a:avLst/>
          </a:prstGeom>
          <a:effectLst/>
        </p:spPr>
      </p:pic>
      <p:pic>
        <p:nvPicPr>
          <p:cNvPr id="7" name="Picture 6"/>
          <p:cNvPicPr>
            <a:picLocks noChangeAspect="1"/>
          </p:cNvPicPr>
          <p:nvPr userDrawn="1"/>
        </p:nvPicPr>
        <p:blipFill rotWithShape="1">
          <a:blip r:embed="rId21">
            <a:alphaModFix amt="46000"/>
            <a:extLst>
              <a:ext uri="{BEBA8EAE-BF5A-486C-A8C5-ECC9F3942E4B}">
                <a14:imgProps xmlns:a14="http://schemas.microsoft.com/office/drawing/2010/main">
                  <a14:imgLayer r:embed="rId22">
                    <a14:imgEffect>
                      <a14:saturation sat="0"/>
                    </a14:imgEffect>
                    <a14:imgEffect>
                      <a14:brightnessContrast bright="-100000"/>
                    </a14:imgEffect>
                  </a14:imgLayer>
                </a14:imgProps>
              </a:ext>
              <a:ext uri="{28A0092B-C50C-407E-A947-70E740481C1C}">
                <a14:useLocalDpi xmlns:a14="http://schemas.microsoft.com/office/drawing/2010/main" val="0"/>
              </a:ext>
            </a:extLst>
          </a:blip>
          <a:srcRect l="-1" r="3886" b="30364"/>
          <a:stretch/>
        </p:blipFill>
        <p:spPr>
          <a:xfrm rot="10800000" flipH="1">
            <a:off x="4682067" y="-1"/>
            <a:ext cx="7509931" cy="5441039"/>
          </a:xfrm>
          <a:prstGeom prst="rect">
            <a:avLst/>
          </a:prstGeom>
          <a:effectLst/>
        </p:spPr>
      </p:pic>
    </p:spTree>
    <p:extLst>
      <p:ext uri="{BB962C8B-B14F-4D97-AF65-F5344CB8AC3E}">
        <p14:creationId xmlns:p14="http://schemas.microsoft.com/office/powerpoint/2010/main" val="11871762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2" r:id="rId3"/>
    <p:sldLayoutId id="2147483695" r:id="rId4"/>
    <p:sldLayoutId id="2147483696" r:id="rId5"/>
    <p:sldLayoutId id="2147483667"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7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userDrawn="1">
          <p15:clr>
            <a:srgbClr val="5ACBF0"/>
          </p15:clr>
        </p15:guide>
        <p15:guide id="3" pos="5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eze@apache.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cs.trafficserver.apache.org/en/8.0.x/admin-guide/files/storage.config.en.html#std:configfile-storage.confi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apache/trafficserver/pull/5379" TargetMode="External"/><Relationship Id="rId2" Type="http://schemas.openxmlformats.org/officeDocument/2006/relationships/hyperlink" Target="https://github.com/apache/trafficserver/pull/565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github.com/apache/trafficserver/pull/5377"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14476" y="1150485"/>
            <a:ext cx="10515600" cy="2278515"/>
          </a:xfrm>
        </p:spPr>
        <p:txBody>
          <a:bodyPr/>
          <a:lstStyle/>
          <a:p>
            <a:r>
              <a:rPr lang="en-US" dirty="0"/>
              <a:t>Taming the herd </a:t>
            </a:r>
            <a:br>
              <a:rPr lang="en-US" dirty="0"/>
            </a:br>
            <a:br>
              <a:rPr lang="en-US" dirty="0"/>
            </a:br>
            <a:r>
              <a:rPr lang="en-US" dirty="0"/>
              <a:t>linear video at comcast</a:t>
            </a:r>
          </a:p>
        </p:txBody>
      </p:sp>
      <p:sp>
        <p:nvSpPr>
          <p:cNvPr id="2" name="TextBox 1">
            <a:extLst>
              <a:ext uri="{FF2B5EF4-FFF2-40B4-BE49-F238E27FC236}">
                <a16:creationId xmlns:a16="http://schemas.microsoft.com/office/drawing/2014/main" id="{71887118-B68A-D446-806A-BE954C3F4ECC}"/>
              </a:ext>
            </a:extLst>
          </p:cNvPr>
          <p:cNvSpPr txBox="1"/>
          <p:nvPr/>
        </p:nvSpPr>
        <p:spPr>
          <a:xfrm>
            <a:off x="814476" y="4431141"/>
            <a:ext cx="7990311" cy="1754326"/>
          </a:xfrm>
          <a:prstGeom prst="rect">
            <a:avLst/>
          </a:prstGeom>
          <a:noFill/>
        </p:spPr>
        <p:txBody>
          <a:bodyPr wrap="square" rtlCol="0">
            <a:spAutoFit/>
          </a:bodyPr>
          <a:lstStyle/>
          <a:p>
            <a:r>
              <a:rPr lang="en-US" b="1" dirty="0">
                <a:solidFill>
                  <a:schemeClr val="accent1"/>
                </a:solidFill>
                <a:ea typeface="Gotham" charset="0"/>
                <a:cs typeface="Gotham" charset="0"/>
              </a:rPr>
              <a:t>September, 10, 2019</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Evan Zelkowitz</a:t>
            </a:r>
          </a:p>
          <a:p>
            <a:r>
              <a:rPr lang="en-US" dirty="0">
                <a:solidFill>
                  <a:schemeClr val="bg1"/>
                </a:solidFill>
              </a:rPr>
              <a:t>Thanks to: Robert Butts, Chris </a:t>
            </a:r>
            <a:r>
              <a:rPr lang="en-US" dirty="0" err="1">
                <a:solidFill>
                  <a:schemeClr val="bg1"/>
                </a:solidFill>
              </a:rPr>
              <a:t>Lemmons</a:t>
            </a:r>
            <a:r>
              <a:rPr lang="en-US" dirty="0">
                <a:solidFill>
                  <a:schemeClr val="bg1"/>
                </a:solidFill>
              </a:rPr>
              <a:t>, and Jamie </a:t>
            </a:r>
            <a:r>
              <a:rPr lang="en-US" dirty="0" err="1">
                <a:solidFill>
                  <a:schemeClr val="bg1"/>
                </a:solidFill>
              </a:rPr>
              <a:t>Panagos</a:t>
            </a:r>
            <a:endParaRPr lang="en-US" dirty="0">
              <a:solidFill>
                <a:schemeClr val="bg1"/>
              </a:solidFill>
            </a:endParaRPr>
          </a:p>
        </p:txBody>
      </p:sp>
    </p:spTree>
    <p:extLst>
      <p:ext uri="{BB962C8B-B14F-4D97-AF65-F5344CB8AC3E}">
        <p14:creationId xmlns:p14="http://schemas.microsoft.com/office/powerpoint/2010/main" val="65222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8BA08A-29D3-5140-98E3-85EEE090EBAF}"/>
              </a:ext>
            </a:extLst>
          </p:cNvPr>
          <p:cNvPicPr>
            <a:picLocks noChangeAspect="1"/>
          </p:cNvPicPr>
          <p:nvPr/>
        </p:nvPicPr>
        <p:blipFill>
          <a:blip r:embed="rId2"/>
          <a:stretch>
            <a:fillRect/>
          </a:stretch>
        </p:blipFill>
        <p:spPr>
          <a:xfrm>
            <a:off x="0" y="2648769"/>
            <a:ext cx="12193616" cy="1547147"/>
          </a:xfrm>
          <a:prstGeom prst="rect">
            <a:avLst/>
          </a:prstGeom>
        </p:spPr>
      </p:pic>
      <p:pic>
        <p:nvPicPr>
          <p:cNvPr id="8" name="Picture 7">
            <a:extLst>
              <a:ext uri="{FF2B5EF4-FFF2-40B4-BE49-F238E27FC236}">
                <a16:creationId xmlns:a16="http://schemas.microsoft.com/office/drawing/2014/main" id="{03527BF6-264A-6D4E-82EE-7E697D93A65F}"/>
              </a:ext>
            </a:extLst>
          </p:cNvPr>
          <p:cNvPicPr>
            <a:picLocks noChangeAspect="1"/>
          </p:cNvPicPr>
          <p:nvPr/>
        </p:nvPicPr>
        <p:blipFill>
          <a:blip r:embed="rId3"/>
          <a:stretch>
            <a:fillRect/>
          </a:stretch>
        </p:blipFill>
        <p:spPr>
          <a:xfrm>
            <a:off x="55510" y="810342"/>
            <a:ext cx="12166715" cy="1667387"/>
          </a:xfrm>
          <a:prstGeom prst="rect">
            <a:avLst/>
          </a:prstGeom>
        </p:spPr>
      </p:pic>
      <p:pic>
        <p:nvPicPr>
          <p:cNvPr id="10" name="Picture 9">
            <a:extLst>
              <a:ext uri="{FF2B5EF4-FFF2-40B4-BE49-F238E27FC236}">
                <a16:creationId xmlns:a16="http://schemas.microsoft.com/office/drawing/2014/main" id="{90BC1907-EC24-534B-9F5D-A2B580D6B072}"/>
              </a:ext>
            </a:extLst>
          </p:cNvPr>
          <p:cNvPicPr>
            <a:picLocks noChangeAspect="1"/>
          </p:cNvPicPr>
          <p:nvPr/>
        </p:nvPicPr>
        <p:blipFill>
          <a:blip r:embed="rId4"/>
          <a:stretch>
            <a:fillRect/>
          </a:stretch>
        </p:blipFill>
        <p:spPr>
          <a:xfrm>
            <a:off x="55510" y="4366956"/>
            <a:ext cx="12136490" cy="2310597"/>
          </a:xfrm>
          <a:prstGeom prst="rect">
            <a:avLst/>
          </a:prstGeom>
        </p:spPr>
      </p:pic>
      <p:sp>
        <p:nvSpPr>
          <p:cNvPr id="2" name="TextBox 1">
            <a:extLst>
              <a:ext uri="{FF2B5EF4-FFF2-40B4-BE49-F238E27FC236}">
                <a16:creationId xmlns:a16="http://schemas.microsoft.com/office/drawing/2014/main" id="{C34A3C90-BF27-FA42-94C3-95D222BAF6D8}"/>
              </a:ext>
            </a:extLst>
          </p:cNvPr>
          <p:cNvSpPr txBox="1"/>
          <p:nvPr/>
        </p:nvSpPr>
        <p:spPr>
          <a:xfrm>
            <a:off x="4201349" y="355490"/>
            <a:ext cx="3923125" cy="369332"/>
          </a:xfrm>
          <a:prstGeom prst="rect">
            <a:avLst/>
          </a:prstGeom>
          <a:noFill/>
        </p:spPr>
        <p:txBody>
          <a:bodyPr wrap="none" rtlCol="0">
            <a:spAutoFit/>
          </a:bodyPr>
          <a:lstStyle/>
          <a:p>
            <a:r>
              <a:rPr lang="en-US" dirty="0">
                <a:solidFill>
                  <a:schemeClr val="bg1"/>
                </a:solidFill>
              </a:rPr>
              <a:t>Connections back up in </a:t>
            </a:r>
            <a:r>
              <a:rPr lang="en-US" dirty="0" err="1">
                <a:solidFill>
                  <a:schemeClr val="bg1"/>
                </a:solidFill>
              </a:rPr>
              <a:t>close_wait</a:t>
            </a:r>
            <a:r>
              <a:rPr lang="en-US" dirty="0">
                <a:solidFill>
                  <a:schemeClr val="bg1"/>
                </a:solidFill>
              </a:rPr>
              <a:t> state</a:t>
            </a:r>
          </a:p>
        </p:txBody>
      </p:sp>
    </p:spTree>
    <p:extLst>
      <p:ext uri="{BB962C8B-B14F-4D97-AF65-F5344CB8AC3E}">
        <p14:creationId xmlns:p14="http://schemas.microsoft.com/office/powerpoint/2010/main" val="31130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C0CB38-0913-054F-A979-95E5EF47A9EC}"/>
              </a:ext>
            </a:extLst>
          </p:cNvPr>
          <p:cNvPicPr>
            <a:picLocks noChangeAspect="1"/>
          </p:cNvPicPr>
          <p:nvPr/>
        </p:nvPicPr>
        <p:blipFill>
          <a:blip r:embed="rId2"/>
          <a:stretch>
            <a:fillRect/>
          </a:stretch>
        </p:blipFill>
        <p:spPr>
          <a:xfrm>
            <a:off x="-60385" y="3036498"/>
            <a:ext cx="12192000" cy="2595327"/>
          </a:xfrm>
          <a:prstGeom prst="rect">
            <a:avLst/>
          </a:prstGeom>
        </p:spPr>
      </p:pic>
      <p:sp>
        <p:nvSpPr>
          <p:cNvPr id="5" name="TextBox 4">
            <a:extLst>
              <a:ext uri="{FF2B5EF4-FFF2-40B4-BE49-F238E27FC236}">
                <a16:creationId xmlns:a16="http://schemas.microsoft.com/office/drawing/2014/main" id="{F807DFE9-68A8-5C45-A0C1-4B498FEF45D9}"/>
              </a:ext>
            </a:extLst>
          </p:cNvPr>
          <p:cNvSpPr txBox="1"/>
          <p:nvPr/>
        </p:nvSpPr>
        <p:spPr>
          <a:xfrm>
            <a:off x="1174630" y="1026543"/>
            <a:ext cx="9721969" cy="646331"/>
          </a:xfrm>
          <a:prstGeom prst="rect">
            <a:avLst/>
          </a:prstGeom>
          <a:noFill/>
        </p:spPr>
        <p:txBody>
          <a:bodyPr wrap="square" rtlCol="0">
            <a:spAutoFit/>
          </a:bodyPr>
          <a:lstStyle/>
          <a:p>
            <a:r>
              <a:rPr lang="en-US" dirty="0" err="1">
                <a:solidFill>
                  <a:schemeClr val="bg1"/>
                </a:solidFill>
              </a:rPr>
              <a:t>Close_wait</a:t>
            </a:r>
            <a:r>
              <a:rPr lang="en-US" dirty="0">
                <a:solidFill>
                  <a:schemeClr val="bg1"/>
                </a:solidFill>
              </a:rPr>
              <a:t> backups. Can clearly see when ATS would crash, restart, and then immediately be hit by a barrage of connections</a:t>
            </a:r>
          </a:p>
        </p:txBody>
      </p:sp>
    </p:spTree>
    <p:extLst>
      <p:ext uri="{BB962C8B-B14F-4D97-AF65-F5344CB8AC3E}">
        <p14:creationId xmlns:p14="http://schemas.microsoft.com/office/powerpoint/2010/main" val="213674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28C2C3-382F-1748-B523-BE7BBDA998A0}"/>
              </a:ext>
            </a:extLst>
          </p:cNvPr>
          <p:cNvPicPr>
            <a:picLocks noChangeAspect="1"/>
          </p:cNvPicPr>
          <p:nvPr/>
        </p:nvPicPr>
        <p:blipFill rotWithShape="1">
          <a:blip r:embed="rId2"/>
          <a:srcRect r="21272"/>
          <a:stretch/>
        </p:blipFill>
        <p:spPr>
          <a:xfrm>
            <a:off x="-1" y="0"/>
            <a:ext cx="8787500" cy="404829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104DA14B-55F2-AF40-BCD4-BF4945D5CC78}"/>
              </a:ext>
            </a:extLst>
          </p:cNvPr>
          <p:cNvPicPr>
            <a:picLocks noChangeAspect="1"/>
          </p:cNvPicPr>
          <p:nvPr/>
        </p:nvPicPr>
        <p:blipFill rotWithShape="1">
          <a:blip r:embed="rId3"/>
          <a:srcRect t="20750" b="2571"/>
          <a:stretch/>
        </p:blipFill>
        <p:spPr>
          <a:xfrm>
            <a:off x="-1" y="4048298"/>
            <a:ext cx="12192000" cy="1928553"/>
          </a:xfrm>
          <a:prstGeom prst="rect">
            <a:avLst/>
          </a:prstGeom>
        </p:spPr>
      </p:pic>
    </p:spTree>
    <p:extLst>
      <p:ext uri="{BB962C8B-B14F-4D97-AF65-F5344CB8AC3E}">
        <p14:creationId xmlns:p14="http://schemas.microsoft.com/office/powerpoint/2010/main" val="2448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735B-1C98-AD46-9A8B-42110426E9D0}"/>
              </a:ext>
            </a:extLst>
          </p:cNvPr>
          <p:cNvSpPr>
            <a:spLocks noGrp="1"/>
          </p:cNvSpPr>
          <p:nvPr>
            <p:ph type="title"/>
          </p:nvPr>
        </p:nvSpPr>
        <p:spPr/>
        <p:txBody>
          <a:bodyPr/>
          <a:lstStyle/>
          <a:p>
            <a:r>
              <a:rPr lang="en-US" dirty="0"/>
              <a:t>origin issues</a:t>
            </a:r>
          </a:p>
        </p:txBody>
      </p:sp>
    </p:spTree>
    <p:extLst>
      <p:ext uri="{BB962C8B-B14F-4D97-AF65-F5344CB8AC3E}">
        <p14:creationId xmlns:p14="http://schemas.microsoft.com/office/powerpoint/2010/main" val="309180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C8A9D4-0B28-E843-B2C7-5567B3DA52A7}"/>
              </a:ext>
            </a:extLst>
          </p:cNvPr>
          <p:cNvSpPr txBox="1"/>
          <p:nvPr/>
        </p:nvSpPr>
        <p:spPr>
          <a:xfrm>
            <a:off x="814948" y="1285336"/>
            <a:ext cx="11063626" cy="2308324"/>
          </a:xfrm>
          <a:prstGeom prst="rect">
            <a:avLst/>
          </a:prstGeom>
          <a:noFill/>
        </p:spPr>
        <p:txBody>
          <a:bodyPr wrap="square" rtlCol="0">
            <a:spAutoFit/>
          </a:bodyPr>
          <a:lstStyle/>
          <a:p>
            <a:r>
              <a:rPr lang="en-US" dirty="0">
                <a:solidFill>
                  <a:schemeClr val="bg1"/>
                </a:solidFill>
              </a:rPr>
              <a:t>Networks are not perfect places. Sometimes, packets get lost or delayed. This isn’t frequent, but with the amount of traffic on the network, it’s occasionally inevitable. This can cause an Origin Blip. </a:t>
            </a:r>
          </a:p>
          <a:p>
            <a:endParaRPr lang="en-US" dirty="0">
              <a:solidFill>
                <a:schemeClr val="bg1"/>
              </a:solidFill>
            </a:endParaRPr>
          </a:p>
          <a:p>
            <a:r>
              <a:rPr lang="en-US" dirty="0">
                <a:solidFill>
                  <a:schemeClr val="bg1"/>
                </a:solidFill>
              </a:rPr>
              <a:t>i.e. A dropped packet between mid and origin</a:t>
            </a:r>
          </a:p>
          <a:p>
            <a:endParaRPr lang="en-US" dirty="0">
              <a:solidFill>
                <a:schemeClr val="bg1"/>
              </a:solidFill>
            </a:endParaRPr>
          </a:p>
          <a:p>
            <a:r>
              <a:rPr lang="en-US" dirty="0">
                <a:solidFill>
                  <a:schemeClr val="bg1"/>
                </a:solidFill>
              </a:rPr>
              <a:t>For this you want to make sure that all of your client retries*timeout values are longer than the total wait time that a mid can incur while waiting on an origin, otherwise you can end up with clients going to the origin before the mid has a chance to finish and be able to serve Edges</a:t>
            </a:r>
          </a:p>
        </p:txBody>
      </p:sp>
      <p:sp>
        <p:nvSpPr>
          <p:cNvPr id="2" name="TextBox 1">
            <a:extLst>
              <a:ext uri="{FF2B5EF4-FFF2-40B4-BE49-F238E27FC236}">
                <a16:creationId xmlns:a16="http://schemas.microsoft.com/office/drawing/2014/main" id="{AA5E31DD-95BD-0141-B78A-021841FFE967}"/>
              </a:ext>
            </a:extLst>
          </p:cNvPr>
          <p:cNvSpPr txBox="1"/>
          <p:nvPr/>
        </p:nvSpPr>
        <p:spPr>
          <a:xfrm>
            <a:off x="829159" y="418454"/>
            <a:ext cx="1920719" cy="584775"/>
          </a:xfrm>
          <a:prstGeom prst="rect">
            <a:avLst/>
          </a:prstGeom>
          <a:noFill/>
        </p:spPr>
        <p:txBody>
          <a:bodyPr wrap="none" rtlCol="0">
            <a:spAutoFit/>
          </a:bodyPr>
          <a:lstStyle/>
          <a:p>
            <a:r>
              <a:rPr lang="en-US" sz="3200" dirty="0">
                <a:solidFill>
                  <a:schemeClr val="bg1"/>
                </a:solidFill>
              </a:rPr>
              <a:t>Origin Blip</a:t>
            </a:r>
          </a:p>
        </p:txBody>
      </p:sp>
    </p:spTree>
    <p:extLst>
      <p:ext uri="{BB962C8B-B14F-4D97-AF65-F5344CB8AC3E}">
        <p14:creationId xmlns:p14="http://schemas.microsoft.com/office/powerpoint/2010/main" val="276360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1FD168-6AD5-084B-94F1-FA644E16FD09}"/>
              </a:ext>
            </a:extLst>
          </p:cNvPr>
          <p:cNvSpPr txBox="1"/>
          <p:nvPr/>
        </p:nvSpPr>
        <p:spPr>
          <a:xfrm>
            <a:off x="596660" y="1297908"/>
            <a:ext cx="10998679" cy="3416320"/>
          </a:xfrm>
          <a:prstGeom prst="rect">
            <a:avLst/>
          </a:prstGeom>
          <a:noFill/>
        </p:spPr>
        <p:txBody>
          <a:bodyPr wrap="square" rtlCol="0">
            <a:spAutoFit/>
          </a:bodyPr>
          <a:lstStyle/>
          <a:p>
            <a:r>
              <a:rPr lang="en-US" dirty="0">
                <a:solidFill>
                  <a:schemeClr val="bg1"/>
                </a:solidFill>
              </a:rPr>
              <a:t>An Origin Grey Failure occurs when instead of going completely silent, an origin either struggles to keep up with the load, or fails to respond to connections. These kinds of failure are very hard to detect and manage, since they look very much like an origin that is operational, but perhaps transiently slow. If we give up too early, we’ll amplify very small network blips into outages. If we give up too late, we can create a feedback loop that disables origins by flooding them with traffic. </a:t>
            </a:r>
          </a:p>
          <a:p>
            <a:endParaRPr lang="en-US" dirty="0">
              <a:solidFill>
                <a:schemeClr val="bg1"/>
              </a:solidFill>
              <a:effectLst/>
            </a:endParaRPr>
          </a:p>
          <a:p>
            <a:r>
              <a:rPr lang="en-US" dirty="0">
                <a:solidFill>
                  <a:schemeClr val="bg1"/>
                </a:solidFill>
                <a:effectLst/>
              </a:rPr>
              <a:t>i.e. An origin stops responding within the total wait time of the whole path. This creates a backlog that will never decrease if the origin is under such load that it cannot recover</a:t>
            </a:r>
          </a:p>
          <a:p>
            <a:endParaRPr lang="en-US" dirty="0">
              <a:solidFill>
                <a:schemeClr val="bg1"/>
              </a:solidFill>
            </a:endParaRPr>
          </a:p>
          <a:p>
            <a:r>
              <a:rPr lang="en-US" dirty="0">
                <a:solidFill>
                  <a:schemeClr val="bg1"/>
                </a:solidFill>
                <a:effectLst/>
              </a:rPr>
              <a:t>For this scenario you need the </a:t>
            </a:r>
            <a:r>
              <a:rPr lang="en-US" dirty="0" err="1">
                <a:solidFill>
                  <a:schemeClr val="bg1"/>
                </a:solidFill>
                <a:effectLst/>
              </a:rPr>
              <a:t>origin_max_connections</a:t>
            </a:r>
            <a:r>
              <a:rPr lang="en-US" dirty="0">
                <a:solidFill>
                  <a:schemeClr val="bg1"/>
                </a:solidFill>
                <a:effectLst/>
              </a:rPr>
              <a:t> setting in order to limit the total number of connections going upstream from Edge-&gt;Mid and Mid-&gt;Origin. Without this you can end up in a positive feedback loop of ever increasing connections</a:t>
            </a:r>
          </a:p>
        </p:txBody>
      </p:sp>
      <p:sp>
        <p:nvSpPr>
          <p:cNvPr id="4" name="TextBox 3">
            <a:extLst>
              <a:ext uri="{FF2B5EF4-FFF2-40B4-BE49-F238E27FC236}">
                <a16:creationId xmlns:a16="http://schemas.microsoft.com/office/drawing/2014/main" id="{35579098-07A1-424F-8DC4-0EE981A2C4A7}"/>
              </a:ext>
            </a:extLst>
          </p:cNvPr>
          <p:cNvSpPr txBox="1"/>
          <p:nvPr/>
        </p:nvSpPr>
        <p:spPr>
          <a:xfrm>
            <a:off x="596660" y="302217"/>
            <a:ext cx="3290901" cy="584775"/>
          </a:xfrm>
          <a:prstGeom prst="rect">
            <a:avLst/>
          </a:prstGeom>
          <a:noFill/>
        </p:spPr>
        <p:txBody>
          <a:bodyPr wrap="none" rtlCol="0">
            <a:spAutoFit/>
          </a:bodyPr>
          <a:lstStyle/>
          <a:p>
            <a:r>
              <a:rPr lang="en-US" sz="3200" dirty="0">
                <a:solidFill>
                  <a:schemeClr val="bg1"/>
                </a:solidFill>
              </a:rPr>
              <a:t>Origin Grey Failure</a:t>
            </a:r>
          </a:p>
        </p:txBody>
      </p:sp>
    </p:spTree>
    <p:extLst>
      <p:ext uri="{BB962C8B-B14F-4D97-AF65-F5344CB8AC3E}">
        <p14:creationId xmlns:p14="http://schemas.microsoft.com/office/powerpoint/2010/main" val="311417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FA9808-B99A-A549-A33B-7A093B8D146F}"/>
              </a:ext>
            </a:extLst>
          </p:cNvPr>
          <p:cNvSpPr txBox="1"/>
          <p:nvPr/>
        </p:nvSpPr>
        <p:spPr>
          <a:xfrm>
            <a:off x="207034" y="189780"/>
            <a:ext cx="11800936" cy="5355312"/>
          </a:xfrm>
          <a:prstGeom prst="rect">
            <a:avLst/>
          </a:prstGeom>
          <a:noFill/>
        </p:spPr>
        <p:txBody>
          <a:bodyPr wrap="square" rtlCol="0">
            <a:spAutoFit/>
          </a:bodyPr>
          <a:lstStyle/>
          <a:p>
            <a:r>
              <a:rPr lang="en-US" dirty="0">
                <a:solidFill>
                  <a:schemeClr val="bg1"/>
                </a:solidFill>
              </a:rPr>
              <a:t>Example:</a:t>
            </a:r>
          </a:p>
          <a:p>
            <a:pPr marL="285750" indent="-285750">
              <a:buFont typeface="Arial" panose="020B0604020202020204" pitchFamily="34" charset="0"/>
              <a:buChar char="•"/>
            </a:pPr>
            <a:r>
              <a:rPr lang="en-US" dirty="0">
                <a:solidFill>
                  <a:schemeClr val="bg1"/>
                </a:solidFill>
              </a:rPr>
              <a:t>500k set tops make 1 request per second to 500 edges, those 500 edges talk to 10 </a:t>
            </a:r>
            <a:r>
              <a:rPr lang="en-US" dirty="0" err="1">
                <a:solidFill>
                  <a:schemeClr val="bg1"/>
                </a:solidFill>
              </a:rPr>
              <a:t>mids</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Edges can fill about 90% of requests from cache, </a:t>
            </a:r>
            <a:r>
              <a:rPr lang="en-US" dirty="0" err="1">
                <a:solidFill>
                  <a:schemeClr val="bg1"/>
                </a:solidFill>
              </a:rPr>
              <a:t>mids</a:t>
            </a:r>
            <a:r>
              <a:rPr lang="en-US" dirty="0">
                <a:solidFill>
                  <a:schemeClr val="bg1"/>
                </a:solidFill>
              </a:rPr>
              <a:t> as well</a:t>
            </a:r>
          </a:p>
          <a:p>
            <a:pPr marL="742950" lvl="1" indent="-285750">
              <a:buFont typeface="Arial" panose="020B0604020202020204" pitchFamily="34" charset="0"/>
              <a:buChar char="•"/>
            </a:pPr>
            <a:r>
              <a:rPr lang="en-US" dirty="0">
                <a:solidFill>
                  <a:schemeClr val="bg1"/>
                </a:solidFill>
              </a:rPr>
              <a:t>Set tops time out after 20 seconds</a:t>
            </a:r>
          </a:p>
          <a:p>
            <a:pPr marL="285750" indent="-285750">
              <a:buFont typeface="Arial" panose="020B0604020202020204" pitchFamily="34" charset="0"/>
              <a:buChar char="•"/>
            </a:pPr>
            <a:r>
              <a:rPr lang="en-US" dirty="0">
                <a:solidFill>
                  <a:schemeClr val="bg1"/>
                </a:solidFill>
              </a:rPr>
              <a:t>End up with 5k requests to origin per second, (0.1*500k)/10mids</a:t>
            </a:r>
          </a:p>
          <a:p>
            <a:pPr marL="285750" indent="-285750">
              <a:buFont typeface="Arial" panose="020B0604020202020204" pitchFamily="34" charset="0"/>
              <a:buChar char="•"/>
            </a:pPr>
            <a:r>
              <a:rPr lang="en-US" dirty="0">
                <a:solidFill>
                  <a:schemeClr val="bg1"/>
                </a:solidFill>
              </a:rPr>
              <a:t>Then origin goes dark for 100 seconds</a:t>
            </a:r>
          </a:p>
          <a:p>
            <a:pPr marL="742950" lvl="1" indent="-285750">
              <a:buFont typeface="Arial" panose="020B0604020202020204" pitchFamily="34" charset="0"/>
              <a:buChar char="•"/>
            </a:pPr>
            <a:r>
              <a:rPr lang="en-US" dirty="0">
                <a:solidFill>
                  <a:schemeClr val="bg1"/>
                </a:solidFill>
              </a:rPr>
              <a:t>Using mitigations for a blip the wait time is less than 100 seconds</a:t>
            </a:r>
          </a:p>
          <a:p>
            <a:pPr marL="742950" lvl="1" indent="-285750">
              <a:buFont typeface="Arial" panose="020B0604020202020204" pitchFamily="34" charset="0"/>
              <a:buChar char="•"/>
            </a:pPr>
            <a:r>
              <a:rPr lang="en-US" dirty="0">
                <a:solidFill>
                  <a:schemeClr val="bg1"/>
                </a:solidFill>
              </a:rPr>
              <a:t>Every client steps out of line for the cache and decides to go to the origin</a:t>
            </a:r>
          </a:p>
          <a:p>
            <a:pPr marL="742950" lvl="1" indent="-285750">
              <a:buFont typeface="Arial" panose="020B0604020202020204" pitchFamily="34" charset="0"/>
              <a:buChar char="•"/>
            </a:pPr>
            <a:r>
              <a:rPr lang="en-US" dirty="0">
                <a:solidFill>
                  <a:schemeClr val="bg1"/>
                </a:solidFill>
              </a:rPr>
              <a:t>Edges have 1mil pending requests to </a:t>
            </a:r>
            <a:r>
              <a:rPr lang="en-US" dirty="0" err="1">
                <a:solidFill>
                  <a:schemeClr val="bg1"/>
                </a:solidFill>
              </a:rPr>
              <a:t>mids</a:t>
            </a:r>
            <a:r>
              <a:rPr lang="en-US" dirty="0">
                <a:solidFill>
                  <a:schemeClr val="bg1"/>
                </a:solidFill>
              </a:rPr>
              <a:t>, *10 you have 10mil requests pending for the origin</a:t>
            </a:r>
          </a:p>
          <a:p>
            <a:pPr marL="285750" indent="-285750">
              <a:buFont typeface="Arial" panose="020B0604020202020204" pitchFamily="34" charset="0"/>
              <a:buChar char="•"/>
            </a:pPr>
            <a:r>
              <a:rPr lang="en-US" dirty="0">
                <a:solidFill>
                  <a:schemeClr val="bg1"/>
                </a:solidFill>
              </a:rPr>
              <a:t>Network restored</a:t>
            </a:r>
          </a:p>
          <a:p>
            <a:pPr marL="742950" lvl="1" indent="-285750">
              <a:buFont typeface="Arial" panose="020B0604020202020204" pitchFamily="34" charset="0"/>
              <a:buChar char="•"/>
            </a:pPr>
            <a:r>
              <a:rPr lang="en-US" dirty="0">
                <a:solidFill>
                  <a:schemeClr val="bg1"/>
                </a:solidFill>
              </a:rPr>
              <a:t>Mids start to clear 10mil backlog</a:t>
            </a:r>
          </a:p>
          <a:p>
            <a:pPr marL="742950" lvl="1" indent="-285750">
              <a:buFont typeface="Arial" panose="020B0604020202020204" pitchFamily="34" charset="0"/>
              <a:buChar char="•"/>
            </a:pPr>
            <a:r>
              <a:rPr lang="en-US" dirty="0">
                <a:solidFill>
                  <a:schemeClr val="bg1"/>
                </a:solidFill>
              </a:rPr>
              <a:t>Origins struggle to keep up as answers take too long back to the </a:t>
            </a:r>
            <a:r>
              <a:rPr lang="en-US" dirty="0" err="1">
                <a:solidFill>
                  <a:schemeClr val="bg1"/>
                </a:solidFill>
              </a:rPr>
              <a:t>mids</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No client gets a response within 20sec</a:t>
            </a:r>
          </a:p>
          <a:p>
            <a:pPr marL="742950" lvl="1" indent="-285750">
              <a:buFont typeface="Arial" panose="020B0604020202020204" pitchFamily="34" charset="0"/>
              <a:buChar char="•"/>
            </a:pPr>
            <a:r>
              <a:rPr lang="en-US" dirty="0">
                <a:solidFill>
                  <a:schemeClr val="bg1"/>
                </a:solidFill>
              </a:rPr>
              <a:t>Backlog never decreases as clients keep coming back and the origin cant keep up</a:t>
            </a:r>
          </a:p>
          <a:p>
            <a:pPr marL="285750" indent="-285750">
              <a:buFont typeface="Arial" panose="020B0604020202020204" pitchFamily="34" charset="0"/>
              <a:buChar char="•"/>
            </a:pPr>
            <a:r>
              <a:rPr lang="en-US" dirty="0">
                <a:solidFill>
                  <a:schemeClr val="bg1"/>
                </a:solidFill>
              </a:rPr>
              <a:t>Engineers must intervene to allow the origin to recover</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This is the positive feedback loop since once an origin has gone down it will never be able to keep up with the subsequent flood. Depending on the size of the herd you can also start to hit the maximum amount of connections a cache can even handle which then starts to impact any other services running on it</a:t>
            </a:r>
          </a:p>
        </p:txBody>
      </p:sp>
    </p:spTree>
    <p:extLst>
      <p:ext uri="{BB962C8B-B14F-4D97-AF65-F5344CB8AC3E}">
        <p14:creationId xmlns:p14="http://schemas.microsoft.com/office/powerpoint/2010/main" val="103104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46ED-8655-074B-BF8F-00D31E8E7063}"/>
              </a:ext>
            </a:extLst>
          </p:cNvPr>
          <p:cNvSpPr>
            <a:spLocks noGrp="1"/>
          </p:cNvSpPr>
          <p:nvPr>
            <p:ph type="title"/>
          </p:nvPr>
        </p:nvSpPr>
        <p:spPr/>
        <p:txBody>
          <a:bodyPr/>
          <a:lstStyle/>
          <a:p>
            <a:r>
              <a:rPr lang="en-US" dirty="0" err="1"/>
              <a:t>ats</a:t>
            </a:r>
            <a:r>
              <a:rPr lang="en-US" dirty="0"/>
              <a:t> settings</a:t>
            </a:r>
          </a:p>
        </p:txBody>
      </p:sp>
    </p:spTree>
    <p:extLst>
      <p:ext uri="{BB962C8B-B14F-4D97-AF65-F5344CB8AC3E}">
        <p14:creationId xmlns:p14="http://schemas.microsoft.com/office/powerpoint/2010/main" val="298444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955A02-9B88-5847-AC1D-B07381A648AF}"/>
              </a:ext>
            </a:extLst>
          </p:cNvPr>
          <p:cNvSpPr txBox="1"/>
          <p:nvPr/>
        </p:nvSpPr>
        <p:spPr>
          <a:xfrm>
            <a:off x="419726" y="1191717"/>
            <a:ext cx="10837888" cy="1754326"/>
          </a:xfrm>
          <a:prstGeom prst="rect">
            <a:avLst/>
          </a:prstGeom>
          <a:noFill/>
        </p:spPr>
        <p:txBody>
          <a:bodyPr wrap="square" rtlCol="0">
            <a:spAutoFit/>
          </a:bodyPr>
          <a:lstStyle/>
          <a:p>
            <a:r>
              <a:rPr lang="en-US" dirty="0">
                <a:solidFill>
                  <a:schemeClr val="bg1"/>
                </a:solidFill>
              </a:rPr>
              <a:t>Specifies when to enable the ability to </a:t>
            </a:r>
            <a:r>
              <a:rPr lang="en-US" b="1" dirty="0">
                <a:solidFill>
                  <a:schemeClr val="bg1"/>
                </a:solidFill>
              </a:rPr>
              <a:t>read</a:t>
            </a:r>
            <a:r>
              <a:rPr lang="en-US" dirty="0">
                <a:solidFill>
                  <a:schemeClr val="bg1"/>
                </a:solidFill>
              </a:rPr>
              <a:t> a cached object </a:t>
            </a:r>
            <a:r>
              <a:rPr lang="en-US" b="1" dirty="0">
                <a:solidFill>
                  <a:schemeClr val="bg1"/>
                </a:solidFill>
              </a:rPr>
              <a:t>while</a:t>
            </a:r>
            <a:r>
              <a:rPr lang="en-US" dirty="0">
                <a:solidFill>
                  <a:schemeClr val="bg1"/>
                </a:solidFill>
              </a:rPr>
              <a:t> another connection is completing the write to cache for that same object. The goal here is to avoid multiple origin connections for the same cacheable object upon a cache miss.</a:t>
            </a:r>
          </a:p>
          <a:p>
            <a:endParaRPr lang="en-US" dirty="0">
              <a:solidFill>
                <a:schemeClr val="bg1"/>
              </a:solidFill>
            </a:endParaRPr>
          </a:p>
          <a:p>
            <a:r>
              <a:rPr lang="en-US" dirty="0">
                <a:solidFill>
                  <a:schemeClr val="bg1"/>
                </a:solidFill>
              </a:rPr>
              <a:t>Should always have this enabled since without it you are always forcing duplicate requests to possibly go to the origin instead of reading from cache</a:t>
            </a:r>
          </a:p>
        </p:txBody>
      </p:sp>
      <p:sp>
        <p:nvSpPr>
          <p:cNvPr id="5" name="TextBox 4">
            <a:extLst>
              <a:ext uri="{FF2B5EF4-FFF2-40B4-BE49-F238E27FC236}">
                <a16:creationId xmlns:a16="http://schemas.microsoft.com/office/drawing/2014/main" id="{6AFB1165-3799-F540-8A56-CF96612FC0E4}"/>
              </a:ext>
            </a:extLst>
          </p:cNvPr>
          <p:cNvSpPr txBox="1"/>
          <p:nvPr/>
        </p:nvSpPr>
        <p:spPr>
          <a:xfrm>
            <a:off x="419726" y="302217"/>
            <a:ext cx="3248325" cy="584775"/>
          </a:xfrm>
          <a:prstGeom prst="rect">
            <a:avLst/>
          </a:prstGeom>
          <a:noFill/>
        </p:spPr>
        <p:txBody>
          <a:bodyPr wrap="none" rtlCol="0">
            <a:spAutoFit/>
          </a:bodyPr>
          <a:lstStyle/>
          <a:p>
            <a:r>
              <a:rPr lang="en-US" sz="3200" dirty="0">
                <a:solidFill>
                  <a:schemeClr val="bg1"/>
                </a:solidFill>
              </a:rPr>
              <a:t>Read While Writer</a:t>
            </a:r>
          </a:p>
        </p:txBody>
      </p:sp>
    </p:spTree>
    <p:extLst>
      <p:ext uri="{BB962C8B-B14F-4D97-AF65-F5344CB8AC3E}">
        <p14:creationId xmlns:p14="http://schemas.microsoft.com/office/powerpoint/2010/main" val="363693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EC01-2F57-C840-A63E-69D7216ED56B}"/>
              </a:ext>
            </a:extLst>
          </p:cNvPr>
          <p:cNvSpPr>
            <a:spLocks noGrp="1"/>
          </p:cNvSpPr>
          <p:nvPr>
            <p:ph type="title"/>
          </p:nvPr>
        </p:nvSpPr>
        <p:spPr/>
        <p:txBody>
          <a:bodyPr/>
          <a:lstStyle/>
          <a:p>
            <a:r>
              <a:rPr lang="en-US" dirty="0"/>
              <a:t>Timeouts</a:t>
            </a:r>
          </a:p>
        </p:txBody>
      </p:sp>
    </p:spTree>
    <p:extLst>
      <p:ext uri="{BB962C8B-B14F-4D97-AF65-F5344CB8AC3E}">
        <p14:creationId xmlns:p14="http://schemas.microsoft.com/office/powerpoint/2010/main" val="410436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50190-7C66-6347-A469-2BD417FCA66D}"/>
              </a:ext>
            </a:extLst>
          </p:cNvPr>
          <p:cNvSpPr txBox="1"/>
          <p:nvPr/>
        </p:nvSpPr>
        <p:spPr>
          <a:xfrm>
            <a:off x="271220" y="271220"/>
            <a:ext cx="3352200" cy="584775"/>
          </a:xfrm>
          <a:prstGeom prst="rect">
            <a:avLst/>
          </a:prstGeom>
          <a:noFill/>
        </p:spPr>
        <p:txBody>
          <a:bodyPr wrap="none" rtlCol="0">
            <a:spAutoFit/>
          </a:bodyPr>
          <a:lstStyle/>
          <a:p>
            <a:r>
              <a:rPr lang="en-US" sz="3200" b="1" dirty="0">
                <a:solidFill>
                  <a:schemeClr val="bg1"/>
                </a:solidFill>
              </a:rPr>
              <a:t>About the Speaker</a:t>
            </a:r>
          </a:p>
        </p:txBody>
      </p:sp>
      <p:sp>
        <p:nvSpPr>
          <p:cNvPr id="5" name="TextBox 4">
            <a:extLst>
              <a:ext uri="{FF2B5EF4-FFF2-40B4-BE49-F238E27FC236}">
                <a16:creationId xmlns:a16="http://schemas.microsoft.com/office/drawing/2014/main" id="{29FCA67B-7FB6-AB45-BA7E-830E7325D461}"/>
              </a:ext>
            </a:extLst>
          </p:cNvPr>
          <p:cNvSpPr txBox="1"/>
          <p:nvPr/>
        </p:nvSpPr>
        <p:spPr>
          <a:xfrm>
            <a:off x="271220" y="1208867"/>
            <a:ext cx="10941803" cy="3416320"/>
          </a:xfrm>
          <a:prstGeom prst="rect">
            <a:avLst/>
          </a:prstGeom>
          <a:noFill/>
        </p:spPr>
        <p:txBody>
          <a:bodyPr wrap="square" rtlCol="0">
            <a:spAutoFit/>
          </a:bodyPr>
          <a:lstStyle/>
          <a:p>
            <a:r>
              <a:rPr lang="en-US" dirty="0">
                <a:solidFill>
                  <a:schemeClr val="bg1"/>
                </a:solidFill>
              </a:rPr>
              <a:t>Evan Zelkowitz – Software Engineer</a:t>
            </a:r>
          </a:p>
          <a:p>
            <a:r>
              <a:rPr lang="en-US" dirty="0">
                <a:solidFill>
                  <a:schemeClr val="bg1"/>
                </a:solidFill>
              </a:rPr>
              <a:t>Comcast CDN</a:t>
            </a:r>
          </a:p>
          <a:p>
            <a:endParaRPr lang="en-US" dirty="0">
              <a:solidFill>
                <a:schemeClr val="bg1"/>
              </a:solidFill>
            </a:endParaRPr>
          </a:p>
          <a:p>
            <a:r>
              <a:rPr lang="en-US" dirty="0" err="1">
                <a:solidFill>
                  <a:schemeClr val="bg1"/>
                </a:solidFill>
              </a:rPr>
              <a:t>Github</a:t>
            </a:r>
            <a:r>
              <a:rPr lang="en-US" dirty="0">
                <a:solidFill>
                  <a:schemeClr val="bg1"/>
                </a:solidFill>
              </a:rPr>
              <a:t>: ezelkow1</a:t>
            </a:r>
          </a:p>
          <a:p>
            <a:r>
              <a:rPr lang="en-US" dirty="0">
                <a:solidFill>
                  <a:schemeClr val="bg1"/>
                </a:solidFill>
              </a:rPr>
              <a:t>Apache: </a:t>
            </a:r>
            <a:r>
              <a:rPr lang="en-US" dirty="0">
                <a:solidFill>
                  <a:schemeClr val="bg1"/>
                </a:solidFill>
                <a:hlinkClick r:id="rId2">
                  <a:extLst>
                    <a:ext uri="{A12FA001-AC4F-418D-AE19-62706E023703}">
                      <ahyp:hlinkClr xmlns:ahyp="http://schemas.microsoft.com/office/drawing/2018/hyperlinkcolor" val="tx"/>
                    </a:ext>
                  </a:extLst>
                </a:hlinkClick>
              </a:rPr>
              <a:t>eze@apache.org</a:t>
            </a:r>
            <a:endParaRPr lang="en-US" dirty="0">
              <a:solidFill>
                <a:schemeClr val="bg1"/>
              </a:solidFill>
            </a:endParaRPr>
          </a:p>
          <a:p>
            <a:endParaRPr lang="en-US" dirty="0">
              <a:solidFill>
                <a:schemeClr val="bg1"/>
              </a:solidFill>
            </a:endParaRPr>
          </a:p>
          <a:p>
            <a:r>
              <a:rPr lang="en-US" dirty="0">
                <a:solidFill>
                  <a:schemeClr val="bg1"/>
                </a:solidFill>
              </a:rPr>
              <a:t>My engineering career has always been in the consumer entertainment industry. After working at Dish Network for 11 years with a focus on the driver/kernel and application interface layer for set top boxes I wanted a change and came to Comcast ~2 years ago to the CDN team.</a:t>
            </a:r>
          </a:p>
          <a:p>
            <a:endParaRPr lang="en-US" dirty="0">
              <a:solidFill>
                <a:schemeClr val="bg1"/>
              </a:solidFill>
            </a:endParaRPr>
          </a:p>
          <a:p>
            <a:r>
              <a:rPr lang="en-US" dirty="0">
                <a:solidFill>
                  <a:schemeClr val="bg1"/>
                </a:solidFill>
              </a:rPr>
              <a:t>I focus mainly on the caching layer with apache </a:t>
            </a:r>
            <a:r>
              <a:rPr lang="en-US" dirty="0" err="1">
                <a:solidFill>
                  <a:schemeClr val="bg1"/>
                </a:solidFill>
              </a:rPr>
              <a:t>trafficserver</a:t>
            </a:r>
            <a:r>
              <a:rPr lang="en-US" dirty="0">
                <a:solidFill>
                  <a:schemeClr val="bg1"/>
                </a:solidFill>
              </a:rPr>
              <a:t>, doing debug and development and working with the SRE team for new features and deployments</a:t>
            </a:r>
          </a:p>
        </p:txBody>
      </p:sp>
    </p:spTree>
    <p:extLst>
      <p:ext uri="{BB962C8B-B14F-4D97-AF65-F5344CB8AC3E}">
        <p14:creationId xmlns:p14="http://schemas.microsoft.com/office/powerpoint/2010/main" val="99159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ECF24-C5A0-5B4A-9FD5-47DD14AC2FD5}"/>
              </a:ext>
            </a:extLst>
          </p:cNvPr>
          <p:cNvSpPr txBox="1"/>
          <p:nvPr/>
        </p:nvSpPr>
        <p:spPr>
          <a:xfrm>
            <a:off x="284813" y="1049312"/>
            <a:ext cx="9788577" cy="2585323"/>
          </a:xfrm>
          <a:prstGeom prst="rect">
            <a:avLst/>
          </a:prstGeom>
          <a:noFill/>
        </p:spPr>
        <p:txBody>
          <a:bodyPr wrap="square" rtlCol="0">
            <a:spAutoFit/>
          </a:bodyPr>
          <a:lstStyle/>
          <a:p>
            <a:r>
              <a:rPr lang="en-US" dirty="0">
                <a:solidFill>
                  <a:schemeClr val="bg1"/>
                </a:solidFill>
              </a:rPr>
              <a:t>Defaults are 900 (seconds) in (client), 0 out (origin or mid)</a:t>
            </a:r>
          </a:p>
          <a:p>
            <a:endParaRPr lang="en-US" dirty="0">
              <a:solidFill>
                <a:schemeClr val="bg1"/>
              </a:solidFill>
            </a:endParaRPr>
          </a:p>
          <a:p>
            <a:r>
              <a:rPr lang="en-US" dirty="0">
                <a:solidFill>
                  <a:schemeClr val="bg1"/>
                </a:solidFill>
              </a:rPr>
              <a:t>These can be fine for static content, but not for time sensitive content. A timeout of 0 on the out leg may also never be wanted in case the origin/mid side hangs for some reason you are now blocking connections that could have died and returned, this is subjective though.</a:t>
            </a:r>
          </a:p>
          <a:p>
            <a:endParaRPr lang="en-US" dirty="0">
              <a:solidFill>
                <a:schemeClr val="bg1"/>
              </a:solidFill>
            </a:endParaRPr>
          </a:p>
          <a:p>
            <a:r>
              <a:rPr lang="en-US" dirty="0">
                <a:solidFill>
                  <a:schemeClr val="bg1"/>
                </a:solidFill>
              </a:rPr>
              <a:t>We use active timeout settings closer to the length of our linear video fragments</a:t>
            </a:r>
          </a:p>
          <a:p>
            <a:endParaRPr lang="en-US" dirty="0">
              <a:solidFill>
                <a:schemeClr val="bg1"/>
              </a:solidFill>
            </a:endParaRPr>
          </a:p>
          <a:p>
            <a:endParaRPr lang="en-US" dirty="0">
              <a:solidFill>
                <a:schemeClr val="bg1"/>
              </a:solidFill>
            </a:endParaRPr>
          </a:p>
        </p:txBody>
      </p:sp>
      <p:sp>
        <p:nvSpPr>
          <p:cNvPr id="5" name="TextBox 4">
            <a:extLst>
              <a:ext uri="{FF2B5EF4-FFF2-40B4-BE49-F238E27FC236}">
                <a16:creationId xmlns:a16="http://schemas.microsoft.com/office/drawing/2014/main" id="{B7A59F20-3C7C-634C-97EB-E63292F3F689}"/>
              </a:ext>
            </a:extLst>
          </p:cNvPr>
          <p:cNvSpPr txBox="1"/>
          <p:nvPr/>
        </p:nvSpPr>
        <p:spPr>
          <a:xfrm>
            <a:off x="284813" y="278970"/>
            <a:ext cx="2864054" cy="584775"/>
          </a:xfrm>
          <a:prstGeom prst="rect">
            <a:avLst/>
          </a:prstGeom>
          <a:noFill/>
        </p:spPr>
        <p:txBody>
          <a:bodyPr wrap="none" rtlCol="0">
            <a:spAutoFit/>
          </a:bodyPr>
          <a:lstStyle/>
          <a:p>
            <a:r>
              <a:rPr lang="en-US" sz="3200" dirty="0">
                <a:solidFill>
                  <a:schemeClr val="bg1"/>
                </a:solidFill>
              </a:rPr>
              <a:t>Active Timeouts</a:t>
            </a:r>
          </a:p>
        </p:txBody>
      </p:sp>
    </p:spTree>
    <p:extLst>
      <p:ext uri="{BB962C8B-B14F-4D97-AF65-F5344CB8AC3E}">
        <p14:creationId xmlns:p14="http://schemas.microsoft.com/office/powerpoint/2010/main" val="326703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23BCDD-71F6-4641-9A4F-8DD73C6917B4}"/>
              </a:ext>
            </a:extLst>
          </p:cNvPr>
          <p:cNvSpPr txBox="1"/>
          <p:nvPr/>
        </p:nvSpPr>
        <p:spPr>
          <a:xfrm>
            <a:off x="247337" y="284812"/>
            <a:ext cx="9541240" cy="3693319"/>
          </a:xfrm>
          <a:prstGeom prst="rect">
            <a:avLst/>
          </a:prstGeom>
          <a:noFill/>
        </p:spPr>
        <p:txBody>
          <a:bodyPr wrap="square" rtlCol="0">
            <a:spAutoFit/>
          </a:bodyPr>
          <a:lstStyle/>
          <a:p>
            <a:r>
              <a:rPr lang="en-US" dirty="0">
                <a:solidFill>
                  <a:schemeClr val="bg1"/>
                </a:solidFill>
              </a:rPr>
              <a:t>Theory</a:t>
            </a:r>
          </a:p>
          <a:p>
            <a:pPr fontAlgn="base"/>
            <a:br>
              <a:rPr lang="en-US" dirty="0">
                <a:solidFill>
                  <a:schemeClr val="bg1"/>
                </a:solidFill>
              </a:rPr>
            </a:br>
            <a:r>
              <a:rPr lang="en-US" b="1" dirty="0">
                <a:solidFill>
                  <a:schemeClr val="bg1"/>
                </a:solidFill>
              </a:rPr>
              <a:t>Linear has 2s fragments. Hence, &gt;2s amortized can't be watched</a:t>
            </a:r>
          </a:p>
          <a:p>
            <a:br>
              <a:rPr lang="en-US" dirty="0">
                <a:solidFill>
                  <a:schemeClr val="accent3"/>
                </a:solidFill>
              </a:rPr>
            </a:br>
            <a:r>
              <a:rPr lang="en-US" b="1" dirty="0">
                <a:solidFill>
                  <a:schemeClr val="accent3"/>
                </a:solidFill>
              </a:rPr>
              <a:t>Case</a:t>
            </a:r>
            <a:r>
              <a:rPr lang="en-US" dirty="0">
                <a:solidFill>
                  <a:schemeClr val="accent3"/>
                </a:solidFill>
              </a:rPr>
              <a:t>: slow client-edge connection</a:t>
            </a:r>
          </a:p>
          <a:p>
            <a:r>
              <a:rPr lang="en-US" b="1" dirty="0">
                <a:solidFill>
                  <a:schemeClr val="bg1"/>
                </a:solidFill>
              </a:rPr>
              <a:t>Result</a:t>
            </a:r>
            <a:r>
              <a:rPr lang="en-US" dirty="0">
                <a:solidFill>
                  <a:schemeClr val="bg1"/>
                </a:solidFill>
              </a:rPr>
              <a:t>: edge (has in </a:t>
            </a:r>
            <a:r>
              <a:rPr lang="en-US" dirty="0" err="1">
                <a:solidFill>
                  <a:schemeClr val="bg1"/>
                </a:solidFill>
              </a:rPr>
              <a:t>cache|gets</a:t>
            </a:r>
            <a:r>
              <a:rPr lang="en-US" dirty="0">
                <a:solidFill>
                  <a:schemeClr val="bg1"/>
                </a:solidFill>
              </a:rPr>
              <a:t> from mid), client times out after 6s</a:t>
            </a:r>
          </a:p>
          <a:p>
            <a:r>
              <a:rPr lang="en-US" b="1" dirty="0">
                <a:solidFill>
                  <a:schemeClr val="accent3"/>
                </a:solidFill>
              </a:rPr>
              <a:t>Case</a:t>
            </a:r>
            <a:r>
              <a:rPr lang="en-US" dirty="0">
                <a:solidFill>
                  <a:schemeClr val="accent3"/>
                </a:solidFill>
              </a:rPr>
              <a:t>: slow edge-mid, OR edge is slow finding available mid</a:t>
            </a:r>
          </a:p>
          <a:p>
            <a:r>
              <a:rPr lang="en-US" b="1" dirty="0">
                <a:solidFill>
                  <a:schemeClr val="bg1"/>
                </a:solidFill>
              </a:rPr>
              <a:t>Result</a:t>
            </a:r>
            <a:r>
              <a:rPr lang="en-US" dirty="0">
                <a:solidFill>
                  <a:schemeClr val="bg1"/>
                </a:solidFill>
              </a:rPr>
              <a:t>: edge is getting from mid, edge-client times out after 6s</a:t>
            </a:r>
          </a:p>
          <a:p>
            <a:r>
              <a:rPr lang="en-US" b="1" dirty="0">
                <a:solidFill>
                  <a:schemeClr val="accent3"/>
                </a:solidFill>
              </a:rPr>
              <a:t>Case</a:t>
            </a:r>
            <a:r>
              <a:rPr lang="en-US" dirty="0">
                <a:solidFill>
                  <a:schemeClr val="accent3"/>
                </a:solidFill>
              </a:rPr>
              <a:t>: slow mid-origin</a:t>
            </a:r>
          </a:p>
          <a:p>
            <a:r>
              <a:rPr lang="en-US" b="1" dirty="0">
                <a:solidFill>
                  <a:schemeClr val="bg1"/>
                </a:solidFill>
              </a:rPr>
              <a:t>Result</a:t>
            </a:r>
            <a:r>
              <a:rPr lang="en-US" dirty="0">
                <a:solidFill>
                  <a:schemeClr val="bg1"/>
                </a:solidFill>
              </a:rPr>
              <a:t>: edge-client times out after 6s. Mid continues getting from origin.</a:t>
            </a:r>
          </a:p>
          <a:p>
            <a:r>
              <a:rPr lang="en-US" dirty="0">
                <a:solidFill>
                  <a:schemeClr val="bg1"/>
                </a:solidFill>
              </a:rPr>
              <a:t>        After 6s, mid in times out</a:t>
            </a:r>
          </a:p>
          <a:p>
            <a:br>
              <a:rPr lang="en-US" dirty="0">
                <a:solidFill>
                  <a:schemeClr val="bg1"/>
                </a:solidFill>
              </a:rPr>
            </a:br>
            <a:endParaRPr lang="en-US" dirty="0">
              <a:solidFill>
                <a:schemeClr val="bg1"/>
              </a:solidFill>
            </a:endParaRPr>
          </a:p>
        </p:txBody>
      </p:sp>
      <p:sp>
        <p:nvSpPr>
          <p:cNvPr id="5" name="Rectangle 4">
            <a:extLst>
              <a:ext uri="{FF2B5EF4-FFF2-40B4-BE49-F238E27FC236}">
                <a16:creationId xmlns:a16="http://schemas.microsoft.com/office/drawing/2014/main" id="{51BBF420-4C93-8D48-ABB4-5CA635378E2B}"/>
              </a:ext>
            </a:extLst>
          </p:cNvPr>
          <p:cNvSpPr/>
          <p:nvPr/>
        </p:nvSpPr>
        <p:spPr>
          <a:xfrm>
            <a:off x="560883" y="4811840"/>
            <a:ext cx="1206709" cy="106430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Client</a:t>
            </a:r>
          </a:p>
        </p:txBody>
      </p:sp>
      <p:sp>
        <p:nvSpPr>
          <p:cNvPr id="6" name="Rectangle 5">
            <a:extLst>
              <a:ext uri="{FF2B5EF4-FFF2-40B4-BE49-F238E27FC236}">
                <a16:creationId xmlns:a16="http://schemas.microsoft.com/office/drawing/2014/main" id="{FF17CC72-E921-974C-9159-C7C3ED89271E}"/>
              </a:ext>
            </a:extLst>
          </p:cNvPr>
          <p:cNvSpPr/>
          <p:nvPr/>
        </p:nvSpPr>
        <p:spPr>
          <a:xfrm>
            <a:off x="3120453" y="4811842"/>
            <a:ext cx="1206709" cy="1064301"/>
          </a:xfrm>
          <a:prstGeom prst="rect">
            <a:avLst/>
          </a:prstGeom>
          <a:solidFill>
            <a:srgbClr val="92D05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Edge</a:t>
            </a:r>
          </a:p>
        </p:txBody>
      </p:sp>
      <p:sp>
        <p:nvSpPr>
          <p:cNvPr id="7" name="Rectangle 6">
            <a:extLst>
              <a:ext uri="{FF2B5EF4-FFF2-40B4-BE49-F238E27FC236}">
                <a16:creationId xmlns:a16="http://schemas.microsoft.com/office/drawing/2014/main" id="{B7FA6B24-FDD1-7841-8BC8-5F99F09C9BF1}"/>
              </a:ext>
            </a:extLst>
          </p:cNvPr>
          <p:cNvSpPr/>
          <p:nvPr/>
        </p:nvSpPr>
        <p:spPr>
          <a:xfrm>
            <a:off x="5680023" y="4811841"/>
            <a:ext cx="1206709" cy="1064301"/>
          </a:xfrm>
          <a:prstGeom prst="rect">
            <a:avLst/>
          </a:prstGeom>
          <a:solidFill>
            <a:srgbClr val="FFFF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mid</a:t>
            </a:r>
          </a:p>
        </p:txBody>
      </p:sp>
      <p:sp>
        <p:nvSpPr>
          <p:cNvPr id="8" name="Rectangle 7">
            <a:extLst>
              <a:ext uri="{FF2B5EF4-FFF2-40B4-BE49-F238E27FC236}">
                <a16:creationId xmlns:a16="http://schemas.microsoft.com/office/drawing/2014/main" id="{D7D09152-B9E7-604A-9F35-385B78C9AECC}"/>
              </a:ext>
            </a:extLst>
          </p:cNvPr>
          <p:cNvSpPr/>
          <p:nvPr/>
        </p:nvSpPr>
        <p:spPr>
          <a:xfrm>
            <a:off x="8239593" y="4811840"/>
            <a:ext cx="1206709" cy="1064301"/>
          </a:xfrm>
          <a:prstGeom prst="rect">
            <a:avLst/>
          </a:prstGeom>
          <a:solidFill>
            <a:srgbClr val="FF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origin</a:t>
            </a:r>
          </a:p>
        </p:txBody>
      </p:sp>
      <p:cxnSp>
        <p:nvCxnSpPr>
          <p:cNvPr id="10" name="Straight Arrow Connector 9" descr="6" title="6">
            <a:extLst>
              <a:ext uri="{FF2B5EF4-FFF2-40B4-BE49-F238E27FC236}">
                <a16:creationId xmlns:a16="http://schemas.microsoft.com/office/drawing/2014/main" id="{E3BFBAE3-4F94-EA48-8DE7-61C7901759DF}"/>
              </a:ext>
            </a:extLst>
          </p:cNvPr>
          <p:cNvCxnSpPr>
            <a:stCxn id="5" idx="3"/>
            <a:endCxn id="6" idx="1"/>
          </p:cNvCxnSpPr>
          <p:nvPr/>
        </p:nvCxnSpPr>
        <p:spPr>
          <a:xfrm>
            <a:off x="1767592" y="5343991"/>
            <a:ext cx="1352861"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E9FCD4-6180-5E42-AAFB-267A4A61B44D}"/>
              </a:ext>
            </a:extLst>
          </p:cNvPr>
          <p:cNvCxnSpPr>
            <a:stCxn id="6" idx="3"/>
            <a:endCxn id="7" idx="1"/>
          </p:cNvCxnSpPr>
          <p:nvPr/>
        </p:nvCxnSpPr>
        <p:spPr>
          <a:xfrm flipV="1">
            <a:off x="4327162" y="5343992"/>
            <a:ext cx="13528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ECB100B-195A-7B43-AB82-0BD4B0B979BA}"/>
              </a:ext>
            </a:extLst>
          </p:cNvPr>
          <p:cNvCxnSpPr>
            <a:stCxn id="7" idx="3"/>
            <a:endCxn id="8" idx="1"/>
          </p:cNvCxnSpPr>
          <p:nvPr/>
        </p:nvCxnSpPr>
        <p:spPr>
          <a:xfrm flipV="1">
            <a:off x="6886732" y="5343991"/>
            <a:ext cx="13528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5628D4-6D41-0C41-8B55-E1DD89A13E4F}"/>
              </a:ext>
            </a:extLst>
          </p:cNvPr>
          <p:cNvSpPr txBox="1"/>
          <p:nvPr/>
        </p:nvSpPr>
        <p:spPr>
          <a:xfrm>
            <a:off x="2758190" y="5036695"/>
            <a:ext cx="289187" cy="369332"/>
          </a:xfrm>
          <a:prstGeom prst="rect">
            <a:avLst/>
          </a:prstGeom>
          <a:noFill/>
        </p:spPr>
        <p:txBody>
          <a:bodyPr wrap="square" rtlCol="0">
            <a:spAutoFit/>
          </a:bodyPr>
          <a:lstStyle/>
          <a:p>
            <a:r>
              <a:rPr lang="en-US" dirty="0">
                <a:solidFill>
                  <a:schemeClr val="bg1"/>
                </a:solidFill>
              </a:rPr>
              <a:t>6</a:t>
            </a:r>
          </a:p>
        </p:txBody>
      </p:sp>
      <p:sp>
        <p:nvSpPr>
          <p:cNvPr id="16" name="TextBox 15">
            <a:extLst>
              <a:ext uri="{FF2B5EF4-FFF2-40B4-BE49-F238E27FC236}">
                <a16:creationId xmlns:a16="http://schemas.microsoft.com/office/drawing/2014/main" id="{4D20CE89-C614-2C4F-85B4-36161660BD8B}"/>
              </a:ext>
            </a:extLst>
          </p:cNvPr>
          <p:cNvSpPr txBox="1"/>
          <p:nvPr/>
        </p:nvSpPr>
        <p:spPr>
          <a:xfrm>
            <a:off x="5389277" y="5036695"/>
            <a:ext cx="289187" cy="369332"/>
          </a:xfrm>
          <a:prstGeom prst="rect">
            <a:avLst/>
          </a:prstGeom>
          <a:noFill/>
        </p:spPr>
        <p:txBody>
          <a:bodyPr wrap="square" rtlCol="0">
            <a:spAutoFit/>
          </a:bodyPr>
          <a:lstStyle/>
          <a:p>
            <a:r>
              <a:rPr lang="en-US" dirty="0">
                <a:solidFill>
                  <a:schemeClr val="bg1"/>
                </a:solidFill>
              </a:rPr>
              <a:t>6</a:t>
            </a:r>
          </a:p>
        </p:txBody>
      </p:sp>
      <p:sp>
        <p:nvSpPr>
          <p:cNvPr id="17" name="TextBox 16">
            <a:extLst>
              <a:ext uri="{FF2B5EF4-FFF2-40B4-BE49-F238E27FC236}">
                <a16:creationId xmlns:a16="http://schemas.microsoft.com/office/drawing/2014/main" id="{7996AF10-1E7F-7242-9BDE-AC951E79F75B}"/>
              </a:ext>
            </a:extLst>
          </p:cNvPr>
          <p:cNvSpPr txBox="1"/>
          <p:nvPr/>
        </p:nvSpPr>
        <p:spPr>
          <a:xfrm>
            <a:off x="4333859" y="5036695"/>
            <a:ext cx="301686" cy="369332"/>
          </a:xfrm>
          <a:prstGeom prst="rect">
            <a:avLst/>
          </a:prstGeom>
          <a:noFill/>
        </p:spPr>
        <p:txBody>
          <a:bodyPr wrap="none" rtlCol="0">
            <a:spAutoFit/>
          </a:bodyPr>
          <a:lstStyle/>
          <a:p>
            <a:r>
              <a:rPr lang="en-US" dirty="0">
                <a:solidFill>
                  <a:schemeClr val="bg1"/>
                </a:solidFill>
              </a:rPr>
              <a:t>7</a:t>
            </a:r>
          </a:p>
        </p:txBody>
      </p:sp>
      <p:sp>
        <p:nvSpPr>
          <p:cNvPr id="18" name="TextBox 17">
            <a:extLst>
              <a:ext uri="{FF2B5EF4-FFF2-40B4-BE49-F238E27FC236}">
                <a16:creationId xmlns:a16="http://schemas.microsoft.com/office/drawing/2014/main" id="{861A66A7-195F-7F44-91C3-815D3AF836F8}"/>
              </a:ext>
            </a:extLst>
          </p:cNvPr>
          <p:cNvSpPr txBox="1"/>
          <p:nvPr/>
        </p:nvSpPr>
        <p:spPr>
          <a:xfrm>
            <a:off x="6893133" y="5036695"/>
            <a:ext cx="301686" cy="369332"/>
          </a:xfrm>
          <a:prstGeom prst="rect">
            <a:avLst/>
          </a:prstGeom>
          <a:noFill/>
        </p:spPr>
        <p:txBody>
          <a:bodyPr wrap="none" rtlCol="0">
            <a:spAutoFit/>
          </a:bodyPr>
          <a:lstStyle/>
          <a:p>
            <a:r>
              <a:rPr lang="en-US" dirty="0">
                <a:solidFill>
                  <a:schemeClr val="bg1"/>
                </a:solidFill>
              </a:rPr>
              <a:t>7</a:t>
            </a:r>
          </a:p>
        </p:txBody>
      </p:sp>
      <p:sp>
        <p:nvSpPr>
          <p:cNvPr id="2" name="TextBox 1">
            <a:extLst>
              <a:ext uri="{FF2B5EF4-FFF2-40B4-BE49-F238E27FC236}">
                <a16:creationId xmlns:a16="http://schemas.microsoft.com/office/drawing/2014/main" id="{B36F6570-1527-AC4F-B627-67DCDE05537A}"/>
              </a:ext>
            </a:extLst>
          </p:cNvPr>
          <p:cNvSpPr txBox="1"/>
          <p:nvPr/>
        </p:nvSpPr>
        <p:spPr>
          <a:xfrm>
            <a:off x="247337" y="3978131"/>
            <a:ext cx="8983550" cy="369332"/>
          </a:xfrm>
          <a:prstGeom prst="rect">
            <a:avLst/>
          </a:prstGeom>
          <a:noFill/>
        </p:spPr>
        <p:txBody>
          <a:bodyPr wrap="none" rtlCol="0">
            <a:spAutoFit/>
          </a:bodyPr>
          <a:lstStyle/>
          <a:p>
            <a:r>
              <a:rPr lang="en-US" dirty="0">
                <a:solidFill>
                  <a:schemeClr val="bg1"/>
                </a:solidFill>
              </a:rPr>
              <a:t>Determined as a heuristic to allow some clients that are interrupted or downloading in parallel</a:t>
            </a:r>
          </a:p>
        </p:txBody>
      </p:sp>
    </p:spTree>
    <p:extLst>
      <p:ext uri="{BB962C8B-B14F-4D97-AF65-F5344CB8AC3E}">
        <p14:creationId xmlns:p14="http://schemas.microsoft.com/office/powerpoint/2010/main" val="383598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6.googleusercontent.com/mvyoKynUNeIRrqIJ456Tc7aLOvPvFxKnWYnt2JZnYu0h-UxbLujULe81euI11lxubdEjUTMocu1hnnAYqwI0tmcgjSLTlHyUXrM0-nRjmsyJ465iSZ29HK10elNjsHSSez-tTgaQPfg">
            <a:extLst>
              <a:ext uri="{FF2B5EF4-FFF2-40B4-BE49-F238E27FC236}">
                <a16:creationId xmlns:a16="http://schemas.microsoft.com/office/drawing/2014/main" id="{E66C7074-A0A5-6E40-A219-BD1823D28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234187" cy="33969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6.googleusercontent.com/EDyoz0SPxjek2kpsjUa7kMj5UwvwG38iC1C_TpaBtdMecjb06PiLbqydBZclocNZwI3NcZPxIl0Vgc_RMnoJvVymBlci_S9A44tmEM1RaCk7WyjW8PC39gQ6oeJuxhQYN5MxBvKEgKA">
            <a:extLst>
              <a:ext uri="{FF2B5EF4-FFF2-40B4-BE49-F238E27FC236}">
                <a16:creationId xmlns:a16="http://schemas.microsoft.com/office/drawing/2014/main" id="{45379575-BCF6-804E-A8C7-C35488FB0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898" y="3396958"/>
            <a:ext cx="8227101" cy="34610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2761A0-7A27-0C46-94D0-7EC560213A7B}"/>
              </a:ext>
            </a:extLst>
          </p:cNvPr>
          <p:cNvSpPr txBox="1"/>
          <p:nvPr/>
        </p:nvSpPr>
        <p:spPr>
          <a:xfrm>
            <a:off x="8234186" y="0"/>
            <a:ext cx="3425253" cy="923330"/>
          </a:xfrm>
          <a:prstGeom prst="rect">
            <a:avLst/>
          </a:prstGeom>
          <a:noFill/>
        </p:spPr>
        <p:txBody>
          <a:bodyPr wrap="square" rtlCol="0">
            <a:spAutoFit/>
          </a:bodyPr>
          <a:lstStyle/>
          <a:p>
            <a:r>
              <a:rPr lang="en-US" dirty="0">
                <a:solidFill>
                  <a:schemeClr val="bg1"/>
                </a:solidFill>
              </a:rPr>
              <a:t>Before changes we end up with connections stacking up when an origin has issues</a:t>
            </a:r>
          </a:p>
        </p:txBody>
      </p:sp>
      <p:sp>
        <p:nvSpPr>
          <p:cNvPr id="5" name="TextBox 4">
            <a:extLst>
              <a:ext uri="{FF2B5EF4-FFF2-40B4-BE49-F238E27FC236}">
                <a16:creationId xmlns:a16="http://schemas.microsoft.com/office/drawing/2014/main" id="{EEA9DDD4-EB15-654D-A02C-3ED27417CA1C}"/>
              </a:ext>
            </a:extLst>
          </p:cNvPr>
          <p:cNvSpPr txBox="1"/>
          <p:nvPr/>
        </p:nvSpPr>
        <p:spPr>
          <a:xfrm>
            <a:off x="89941" y="3695075"/>
            <a:ext cx="2810656" cy="1754326"/>
          </a:xfrm>
          <a:prstGeom prst="rect">
            <a:avLst/>
          </a:prstGeom>
          <a:noFill/>
        </p:spPr>
        <p:txBody>
          <a:bodyPr wrap="square" rtlCol="0">
            <a:spAutoFit/>
          </a:bodyPr>
          <a:lstStyle/>
          <a:p>
            <a:r>
              <a:rPr lang="en-US" dirty="0">
                <a:solidFill>
                  <a:schemeClr val="bg1"/>
                </a:solidFill>
              </a:rPr>
              <a:t>After changes we see we are serving 200’s until we have origin issues, at which point we start disconnecting clients and origin connections</a:t>
            </a:r>
          </a:p>
        </p:txBody>
      </p:sp>
    </p:spTree>
    <p:extLst>
      <p:ext uri="{BB962C8B-B14F-4D97-AF65-F5344CB8AC3E}">
        <p14:creationId xmlns:p14="http://schemas.microsoft.com/office/powerpoint/2010/main" val="631102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C6BA-6D54-1E48-BF7B-F77673D38A4F}"/>
              </a:ext>
            </a:extLst>
          </p:cNvPr>
          <p:cNvSpPr>
            <a:spLocks noGrp="1"/>
          </p:cNvSpPr>
          <p:nvPr>
            <p:ph type="title"/>
          </p:nvPr>
        </p:nvSpPr>
        <p:spPr>
          <a:xfrm>
            <a:off x="0" y="0"/>
            <a:ext cx="7436745" cy="801976"/>
          </a:xfrm>
        </p:spPr>
        <p:txBody>
          <a:bodyPr/>
          <a:lstStyle/>
          <a:p>
            <a:r>
              <a:rPr lang="en-US" sz="3600" dirty="0"/>
              <a:t>Connection timeouts/retries</a:t>
            </a:r>
          </a:p>
        </p:txBody>
      </p:sp>
      <p:sp>
        <p:nvSpPr>
          <p:cNvPr id="3" name="TextBox 2">
            <a:extLst>
              <a:ext uri="{FF2B5EF4-FFF2-40B4-BE49-F238E27FC236}">
                <a16:creationId xmlns:a16="http://schemas.microsoft.com/office/drawing/2014/main" id="{C69C36FD-B326-0247-BBE4-E4599ED71993}"/>
              </a:ext>
            </a:extLst>
          </p:cNvPr>
          <p:cNvSpPr txBox="1"/>
          <p:nvPr/>
        </p:nvSpPr>
        <p:spPr>
          <a:xfrm>
            <a:off x="164892" y="1004342"/>
            <a:ext cx="10125856" cy="3139321"/>
          </a:xfrm>
          <a:prstGeom prst="rect">
            <a:avLst/>
          </a:prstGeom>
          <a:noFill/>
        </p:spPr>
        <p:txBody>
          <a:bodyPr wrap="square" rtlCol="0">
            <a:spAutoFit/>
          </a:bodyPr>
          <a:lstStyle/>
          <a:p>
            <a:r>
              <a:rPr lang="en-US" dirty="0">
                <a:solidFill>
                  <a:schemeClr val="bg1"/>
                </a:solidFill>
              </a:rPr>
              <a:t>Theory</a:t>
            </a:r>
          </a:p>
          <a:p>
            <a:br>
              <a:rPr lang="en-US" dirty="0">
                <a:solidFill>
                  <a:schemeClr val="bg1"/>
                </a:solidFill>
              </a:rPr>
            </a:br>
            <a:r>
              <a:rPr lang="en-US" dirty="0" err="1">
                <a:solidFill>
                  <a:schemeClr val="bg1"/>
                </a:solidFill>
              </a:rPr>
              <a:t>transaction_active_timeout_in</a:t>
            </a:r>
            <a:r>
              <a:rPr lang="en-US" dirty="0">
                <a:solidFill>
                  <a:schemeClr val="bg1"/>
                </a:solidFill>
              </a:rPr>
              <a:t>  6s</a:t>
            </a:r>
          </a:p>
          <a:p>
            <a:r>
              <a:rPr lang="en-US" dirty="0" err="1">
                <a:solidFill>
                  <a:schemeClr val="bg1"/>
                </a:solidFill>
              </a:rPr>
              <a:t>connect_attempts_timeout</a:t>
            </a:r>
            <a:r>
              <a:rPr lang="en-US" dirty="0">
                <a:solidFill>
                  <a:schemeClr val="bg1"/>
                </a:solidFill>
              </a:rPr>
              <a:t>       2s</a:t>
            </a:r>
          </a:p>
          <a:p>
            <a:r>
              <a:rPr lang="en-US" dirty="0" err="1">
                <a:solidFill>
                  <a:schemeClr val="bg1"/>
                </a:solidFill>
              </a:rPr>
              <a:t>connect_attempts_max_retries</a:t>
            </a:r>
            <a:r>
              <a:rPr lang="en-US" dirty="0">
                <a:solidFill>
                  <a:schemeClr val="bg1"/>
                </a:solidFill>
              </a:rPr>
              <a:t>   3</a:t>
            </a:r>
          </a:p>
          <a:p>
            <a:br>
              <a:rPr lang="en-US" dirty="0">
                <a:solidFill>
                  <a:schemeClr val="bg1"/>
                </a:solidFill>
              </a:rPr>
            </a:br>
            <a:r>
              <a:rPr lang="en-US" dirty="0">
                <a:solidFill>
                  <a:schemeClr val="bg1"/>
                </a:solidFill>
              </a:rPr>
              <a:t>total retry time = </a:t>
            </a:r>
            <a:r>
              <a:rPr lang="en-US" dirty="0" err="1">
                <a:solidFill>
                  <a:schemeClr val="bg1"/>
                </a:solidFill>
              </a:rPr>
              <a:t>timeout⋅retries</a:t>
            </a:r>
            <a:r>
              <a:rPr lang="en-US" dirty="0">
                <a:solidFill>
                  <a:schemeClr val="bg1"/>
                </a:solidFill>
              </a:rPr>
              <a:t> = 6s &lt;=  </a:t>
            </a:r>
            <a:r>
              <a:rPr lang="en-US" dirty="0" err="1">
                <a:solidFill>
                  <a:schemeClr val="bg1"/>
                </a:solidFill>
              </a:rPr>
              <a:t>active_timeout</a:t>
            </a:r>
            <a:endParaRPr lang="en-US" dirty="0">
              <a:solidFill>
                <a:schemeClr val="bg1"/>
              </a:solidFill>
            </a:endParaRPr>
          </a:p>
          <a:p>
            <a:r>
              <a:rPr lang="en-US" dirty="0">
                <a:solidFill>
                  <a:schemeClr val="bg1"/>
                </a:solidFill>
              </a:rPr>
              <a:t>∎ First client will get up to 2 retries</a:t>
            </a:r>
          </a:p>
          <a:p>
            <a:r>
              <a:rPr lang="en-US" dirty="0">
                <a:solidFill>
                  <a:schemeClr val="bg1"/>
                </a:solidFill>
              </a:rPr>
              <a:t>   Subsequent clients get up to 3 retries before origin is marked down and clients receive an error</a:t>
            </a:r>
          </a:p>
          <a:p>
            <a:br>
              <a:rPr lang="en-US" dirty="0">
                <a:solidFill>
                  <a:schemeClr val="bg1"/>
                </a:solidFill>
              </a:rPr>
            </a:br>
            <a:endParaRPr lang="en-US" dirty="0">
              <a:solidFill>
                <a:schemeClr val="bg1"/>
              </a:solidFill>
            </a:endParaRPr>
          </a:p>
        </p:txBody>
      </p:sp>
      <p:sp>
        <p:nvSpPr>
          <p:cNvPr id="4" name="Rectangle 3">
            <a:extLst>
              <a:ext uri="{FF2B5EF4-FFF2-40B4-BE49-F238E27FC236}">
                <a16:creationId xmlns:a16="http://schemas.microsoft.com/office/drawing/2014/main" id="{B83ACEA8-7BAF-E74C-AA55-148572E9CC72}"/>
              </a:ext>
            </a:extLst>
          </p:cNvPr>
          <p:cNvSpPr/>
          <p:nvPr/>
        </p:nvSpPr>
        <p:spPr>
          <a:xfrm>
            <a:off x="306050" y="4143663"/>
            <a:ext cx="1206709" cy="106430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Client</a:t>
            </a:r>
          </a:p>
        </p:txBody>
      </p:sp>
      <p:sp>
        <p:nvSpPr>
          <p:cNvPr id="5" name="Rectangle 4">
            <a:extLst>
              <a:ext uri="{FF2B5EF4-FFF2-40B4-BE49-F238E27FC236}">
                <a16:creationId xmlns:a16="http://schemas.microsoft.com/office/drawing/2014/main" id="{131D897A-603F-C543-AED4-86C1DBE1DA7E}"/>
              </a:ext>
            </a:extLst>
          </p:cNvPr>
          <p:cNvSpPr/>
          <p:nvPr/>
        </p:nvSpPr>
        <p:spPr>
          <a:xfrm>
            <a:off x="306050" y="5471407"/>
            <a:ext cx="1206709" cy="106430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Client</a:t>
            </a:r>
          </a:p>
        </p:txBody>
      </p:sp>
      <p:sp>
        <p:nvSpPr>
          <p:cNvPr id="6" name="Rectangle 5">
            <a:extLst>
              <a:ext uri="{FF2B5EF4-FFF2-40B4-BE49-F238E27FC236}">
                <a16:creationId xmlns:a16="http://schemas.microsoft.com/office/drawing/2014/main" id="{E9CD9D95-5373-D742-83D5-994F4B7A5663}"/>
              </a:ext>
            </a:extLst>
          </p:cNvPr>
          <p:cNvSpPr/>
          <p:nvPr/>
        </p:nvSpPr>
        <p:spPr>
          <a:xfrm>
            <a:off x="3120453" y="4143664"/>
            <a:ext cx="1206709" cy="2392044"/>
          </a:xfrm>
          <a:prstGeom prst="rect">
            <a:avLst/>
          </a:prstGeom>
          <a:solidFill>
            <a:srgbClr val="92D05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Edge</a:t>
            </a:r>
          </a:p>
        </p:txBody>
      </p:sp>
      <p:sp>
        <p:nvSpPr>
          <p:cNvPr id="7" name="Rectangle 6">
            <a:extLst>
              <a:ext uri="{FF2B5EF4-FFF2-40B4-BE49-F238E27FC236}">
                <a16:creationId xmlns:a16="http://schemas.microsoft.com/office/drawing/2014/main" id="{F12F30A7-E361-8045-84B2-C59E5E395860}"/>
              </a:ext>
            </a:extLst>
          </p:cNvPr>
          <p:cNvSpPr/>
          <p:nvPr/>
        </p:nvSpPr>
        <p:spPr>
          <a:xfrm>
            <a:off x="5680023" y="4143663"/>
            <a:ext cx="1206709" cy="2392045"/>
          </a:xfrm>
          <a:prstGeom prst="rect">
            <a:avLst/>
          </a:prstGeom>
          <a:solidFill>
            <a:srgbClr val="FFFF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mid</a:t>
            </a:r>
          </a:p>
        </p:txBody>
      </p:sp>
      <p:sp>
        <p:nvSpPr>
          <p:cNvPr id="8" name="Rectangle 7">
            <a:extLst>
              <a:ext uri="{FF2B5EF4-FFF2-40B4-BE49-F238E27FC236}">
                <a16:creationId xmlns:a16="http://schemas.microsoft.com/office/drawing/2014/main" id="{A0FC08DA-55A8-8348-9856-5CCC00D189C3}"/>
              </a:ext>
            </a:extLst>
          </p:cNvPr>
          <p:cNvSpPr/>
          <p:nvPr/>
        </p:nvSpPr>
        <p:spPr>
          <a:xfrm>
            <a:off x="8239593" y="4143664"/>
            <a:ext cx="1206709" cy="2392044"/>
          </a:xfrm>
          <a:prstGeom prst="rect">
            <a:avLst/>
          </a:prstGeom>
          <a:solidFill>
            <a:srgbClr val="FF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origin</a:t>
            </a:r>
          </a:p>
        </p:txBody>
      </p:sp>
      <p:cxnSp>
        <p:nvCxnSpPr>
          <p:cNvPr id="10" name="Straight Arrow Connector 9">
            <a:extLst>
              <a:ext uri="{FF2B5EF4-FFF2-40B4-BE49-F238E27FC236}">
                <a16:creationId xmlns:a16="http://schemas.microsoft.com/office/drawing/2014/main" id="{2155C73C-4C44-5142-A6E2-8198FE0A3655}"/>
              </a:ext>
            </a:extLst>
          </p:cNvPr>
          <p:cNvCxnSpPr>
            <a:cxnSpLocks/>
          </p:cNvCxnSpPr>
          <p:nvPr/>
        </p:nvCxnSpPr>
        <p:spPr>
          <a:xfrm>
            <a:off x="1512759" y="4279692"/>
            <a:ext cx="1607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C097942-5C29-5746-A73C-1A73C3A424BB}"/>
              </a:ext>
            </a:extLst>
          </p:cNvPr>
          <p:cNvCxnSpPr>
            <a:cxnSpLocks/>
          </p:cNvCxnSpPr>
          <p:nvPr/>
        </p:nvCxnSpPr>
        <p:spPr>
          <a:xfrm flipH="1">
            <a:off x="1512759" y="5134131"/>
            <a:ext cx="1607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2403C58-9DAE-6C4F-95D1-D1033B3BBE37}"/>
              </a:ext>
            </a:extLst>
          </p:cNvPr>
          <p:cNvCxnSpPr/>
          <p:nvPr/>
        </p:nvCxnSpPr>
        <p:spPr>
          <a:xfrm>
            <a:off x="2908092" y="4279692"/>
            <a:ext cx="0" cy="8544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C6B1CB8-3493-DB4C-BDE7-C91BBAB8942A}"/>
              </a:ext>
            </a:extLst>
          </p:cNvPr>
          <p:cNvCxnSpPr/>
          <p:nvPr/>
        </p:nvCxnSpPr>
        <p:spPr>
          <a:xfrm>
            <a:off x="1512759" y="5568846"/>
            <a:ext cx="1607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9070DD-560A-E44E-A5AD-946719E4A9AC}"/>
              </a:ext>
            </a:extLst>
          </p:cNvPr>
          <p:cNvCxnSpPr/>
          <p:nvPr/>
        </p:nvCxnSpPr>
        <p:spPr>
          <a:xfrm flipH="1">
            <a:off x="1512759" y="6468256"/>
            <a:ext cx="1607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A1BECB-825C-EF41-B8DA-A910C0A2F789}"/>
              </a:ext>
            </a:extLst>
          </p:cNvPr>
          <p:cNvCxnSpPr/>
          <p:nvPr/>
        </p:nvCxnSpPr>
        <p:spPr>
          <a:xfrm>
            <a:off x="2908092" y="5568846"/>
            <a:ext cx="0" cy="8919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4E4F9E-E578-914A-9061-6BF8B2527E9B}"/>
              </a:ext>
            </a:extLst>
          </p:cNvPr>
          <p:cNvSpPr txBox="1"/>
          <p:nvPr/>
        </p:nvSpPr>
        <p:spPr>
          <a:xfrm>
            <a:off x="1604866" y="4822606"/>
            <a:ext cx="458780" cy="307777"/>
          </a:xfrm>
          <a:prstGeom prst="rect">
            <a:avLst/>
          </a:prstGeom>
          <a:noFill/>
        </p:spPr>
        <p:txBody>
          <a:bodyPr wrap="none" rtlCol="0">
            <a:spAutoFit/>
          </a:bodyPr>
          <a:lstStyle/>
          <a:p>
            <a:r>
              <a:rPr lang="en-US" sz="1400" dirty="0">
                <a:solidFill>
                  <a:schemeClr val="bg1"/>
                </a:solidFill>
              </a:rPr>
              <a:t>502</a:t>
            </a:r>
          </a:p>
        </p:txBody>
      </p:sp>
      <p:sp>
        <p:nvSpPr>
          <p:cNvPr id="25" name="TextBox 24">
            <a:extLst>
              <a:ext uri="{FF2B5EF4-FFF2-40B4-BE49-F238E27FC236}">
                <a16:creationId xmlns:a16="http://schemas.microsoft.com/office/drawing/2014/main" id="{4ADE5C87-FF8A-B24E-9B04-3DC7F9F42572}"/>
              </a:ext>
            </a:extLst>
          </p:cNvPr>
          <p:cNvSpPr txBox="1"/>
          <p:nvPr/>
        </p:nvSpPr>
        <p:spPr>
          <a:xfrm>
            <a:off x="1604866" y="6193405"/>
            <a:ext cx="458780" cy="307777"/>
          </a:xfrm>
          <a:prstGeom prst="rect">
            <a:avLst/>
          </a:prstGeom>
          <a:noFill/>
        </p:spPr>
        <p:txBody>
          <a:bodyPr wrap="none" rtlCol="0">
            <a:spAutoFit/>
          </a:bodyPr>
          <a:lstStyle/>
          <a:p>
            <a:r>
              <a:rPr lang="en-US" sz="1400" dirty="0">
                <a:solidFill>
                  <a:schemeClr val="bg1"/>
                </a:solidFill>
              </a:rPr>
              <a:t>502</a:t>
            </a:r>
          </a:p>
        </p:txBody>
      </p:sp>
      <p:sp>
        <p:nvSpPr>
          <p:cNvPr id="26" name="TextBox 25">
            <a:extLst>
              <a:ext uri="{FF2B5EF4-FFF2-40B4-BE49-F238E27FC236}">
                <a16:creationId xmlns:a16="http://schemas.microsoft.com/office/drawing/2014/main" id="{1905E242-F7F2-CD4B-BC73-8C2FF518CE49}"/>
              </a:ext>
            </a:extLst>
          </p:cNvPr>
          <p:cNvSpPr txBox="1"/>
          <p:nvPr/>
        </p:nvSpPr>
        <p:spPr>
          <a:xfrm>
            <a:off x="2614450" y="4553022"/>
            <a:ext cx="346570" cy="307777"/>
          </a:xfrm>
          <a:prstGeom prst="rect">
            <a:avLst/>
          </a:prstGeom>
          <a:noFill/>
        </p:spPr>
        <p:txBody>
          <a:bodyPr wrap="none" rtlCol="0">
            <a:spAutoFit/>
          </a:bodyPr>
          <a:lstStyle/>
          <a:p>
            <a:r>
              <a:rPr lang="en-US" sz="1400" dirty="0">
                <a:solidFill>
                  <a:schemeClr val="bg1"/>
                </a:solidFill>
              </a:rPr>
              <a:t>6s</a:t>
            </a:r>
          </a:p>
        </p:txBody>
      </p:sp>
      <p:sp>
        <p:nvSpPr>
          <p:cNvPr id="27" name="TextBox 26">
            <a:extLst>
              <a:ext uri="{FF2B5EF4-FFF2-40B4-BE49-F238E27FC236}">
                <a16:creationId xmlns:a16="http://schemas.microsoft.com/office/drawing/2014/main" id="{BFF4639A-CADC-5A49-94C8-7DEA679A53D6}"/>
              </a:ext>
            </a:extLst>
          </p:cNvPr>
          <p:cNvSpPr txBox="1"/>
          <p:nvPr/>
        </p:nvSpPr>
        <p:spPr>
          <a:xfrm>
            <a:off x="2524682" y="5860914"/>
            <a:ext cx="436338" cy="307777"/>
          </a:xfrm>
          <a:prstGeom prst="rect">
            <a:avLst/>
          </a:prstGeom>
          <a:noFill/>
        </p:spPr>
        <p:txBody>
          <a:bodyPr wrap="none" rtlCol="0">
            <a:spAutoFit/>
          </a:bodyPr>
          <a:lstStyle/>
          <a:p>
            <a:r>
              <a:rPr lang="en-US" sz="1400" dirty="0">
                <a:solidFill>
                  <a:schemeClr val="bg1"/>
                </a:solidFill>
              </a:rPr>
              <a:t>~2s</a:t>
            </a:r>
          </a:p>
        </p:txBody>
      </p:sp>
      <p:cxnSp>
        <p:nvCxnSpPr>
          <p:cNvPr id="29" name="Straight Arrow Connector 28">
            <a:extLst>
              <a:ext uri="{FF2B5EF4-FFF2-40B4-BE49-F238E27FC236}">
                <a16:creationId xmlns:a16="http://schemas.microsoft.com/office/drawing/2014/main" id="{02D2D764-F588-364F-BEFE-00B9DE9263E8}"/>
              </a:ext>
            </a:extLst>
          </p:cNvPr>
          <p:cNvCxnSpPr>
            <a:stCxn id="6" idx="3"/>
            <a:endCxn id="7" idx="1"/>
          </p:cNvCxnSpPr>
          <p:nvPr/>
        </p:nvCxnSpPr>
        <p:spPr>
          <a:xfrm>
            <a:off x="4327162" y="5339686"/>
            <a:ext cx="135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AA173A-7C49-7E4D-8A60-2FDD8491B854}"/>
              </a:ext>
            </a:extLst>
          </p:cNvPr>
          <p:cNvCxnSpPr/>
          <p:nvPr/>
        </p:nvCxnSpPr>
        <p:spPr>
          <a:xfrm>
            <a:off x="6886732" y="4347148"/>
            <a:ext cx="135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E91969F-D1C5-3E41-850A-E7330F03F5A3}"/>
              </a:ext>
            </a:extLst>
          </p:cNvPr>
          <p:cNvCxnSpPr>
            <a:cxnSpLocks/>
          </p:cNvCxnSpPr>
          <p:nvPr/>
        </p:nvCxnSpPr>
        <p:spPr>
          <a:xfrm>
            <a:off x="6886732" y="4976494"/>
            <a:ext cx="135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AFBCB4A-1184-C142-AB30-BB0D413B05E7}"/>
              </a:ext>
            </a:extLst>
          </p:cNvPr>
          <p:cNvCxnSpPr/>
          <p:nvPr/>
        </p:nvCxnSpPr>
        <p:spPr>
          <a:xfrm>
            <a:off x="6886732" y="6347293"/>
            <a:ext cx="135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B7C2826-5659-C84A-AC78-769FC8385E2F}"/>
              </a:ext>
            </a:extLst>
          </p:cNvPr>
          <p:cNvCxnSpPr/>
          <p:nvPr/>
        </p:nvCxnSpPr>
        <p:spPr>
          <a:xfrm>
            <a:off x="7922302" y="4347148"/>
            <a:ext cx="0" cy="6293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1DE9924-65EA-9745-8F76-D82D93450954}"/>
              </a:ext>
            </a:extLst>
          </p:cNvPr>
          <p:cNvCxnSpPr/>
          <p:nvPr/>
        </p:nvCxnSpPr>
        <p:spPr>
          <a:xfrm>
            <a:off x="6886732" y="5703757"/>
            <a:ext cx="135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B891E8E-1DAE-3145-AC65-985F0E753F8B}"/>
              </a:ext>
            </a:extLst>
          </p:cNvPr>
          <p:cNvSpPr txBox="1"/>
          <p:nvPr/>
        </p:nvSpPr>
        <p:spPr>
          <a:xfrm>
            <a:off x="7575732" y="4514829"/>
            <a:ext cx="346570" cy="307777"/>
          </a:xfrm>
          <a:prstGeom prst="rect">
            <a:avLst/>
          </a:prstGeom>
          <a:noFill/>
        </p:spPr>
        <p:txBody>
          <a:bodyPr wrap="none" rtlCol="0">
            <a:spAutoFit/>
          </a:bodyPr>
          <a:lstStyle/>
          <a:p>
            <a:r>
              <a:rPr lang="en-US" sz="1400" dirty="0">
                <a:solidFill>
                  <a:schemeClr val="bg1"/>
                </a:solidFill>
              </a:rPr>
              <a:t>2s</a:t>
            </a:r>
          </a:p>
        </p:txBody>
      </p:sp>
      <p:cxnSp>
        <p:nvCxnSpPr>
          <p:cNvPr id="45" name="Straight Arrow Connector 44">
            <a:extLst>
              <a:ext uri="{FF2B5EF4-FFF2-40B4-BE49-F238E27FC236}">
                <a16:creationId xmlns:a16="http://schemas.microsoft.com/office/drawing/2014/main" id="{87BD64F7-A7B7-8B41-8C08-0F8E6B4CDCC8}"/>
              </a:ext>
            </a:extLst>
          </p:cNvPr>
          <p:cNvCxnSpPr>
            <a:cxnSpLocks/>
          </p:cNvCxnSpPr>
          <p:nvPr/>
        </p:nvCxnSpPr>
        <p:spPr>
          <a:xfrm>
            <a:off x="7922302" y="5016998"/>
            <a:ext cx="0" cy="6867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200F8C4-3F40-B245-BC88-0B9C01877313}"/>
              </a:ext>
            </a:extLst>
          </p:cNvPr>
          <p:cNvSpPr txBox="1"/>
          <p:nvPr/>
        </p:nvSpPr>
        <p:spPr>
          <a:xfrm>
            <a:off x="7575732" y="5184679"/>
            <a:ext cx="346570" cy="307777"/>
          </a:xfrm>
          <a:prstGeom prst="rect">
            <a:avLst/>
          </a:prstGeom>
          <a:noFill/>
        </p:spPr>
        <p:txBody>
          <a:bodyPr wrap="none" rtlCol="0">
            <a:spAutoFit/>
          </a:bodyPr>
          <a:lstStyle/>
          <a:p>
            <a:r>
              <a:rPr lang="en-US" sz="1400" dirty="0">
                <a:solidFill>
                  <a:schemeClr val="bg1"/>
                </a:solidFill>
              </a:rPr>
              <a:t>2s</a:t>
            </a:r>
          </a:p>
        </p:txBody>
      </p:sp>
      <p:cxnSp>
        <p:nvCxnSpPr>
          <p:cNvPr id="47" name="Straight Arrow Connector 46">
            <a:extLst>
              <a:ext uri="{FF2B5EF4-FFF2-40B4-BE49-F238E27FC236}">
                <a16:creationId xmlns:a16="http://schemas.microsoft.com/office/drawing/2014/main" id="{715B6C4B-36BD-3F47-991F-9444FD630E09}"/>
              </a:ext>
            </a:extLst>
          </p:cNvPr>
          <p:cNvCxnSpPr/>
          <p:nvPr/>
        </p:nvCxnSpPr>
        <p:spPr>
          <a:xfrm>
            <a:off x="7922302" y="5697372"/>
            <a:ext cx="0" cy="6293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3B87527-1603-4D4B-AC52-628C409307E3}"/>
              </a:ext>
            </a:extLst>
          </p:cNvPr>
          <p:cNvSpPr txBox="1"/>
          <p:nvPr/>
        </p:nvSpPr>
        <p:spPr>
          <a:xfrm>
            <a:off x="7575732" y="5865053"/>
            <a:ext cx="346570" cy="307777"/>
          </a:xfrm>
          <a:prstGeom prst="rect">
            <a:avLst/>
          </a:prstGeom>
          <a:noFill/>
        </p:spPr>
        <p:txBody>
          <a:bodyPr wrap="none" rtlCol="0">
            <a:spAutoFit/>
          </a:bodyPr>
          <a:lstStyle/>
          <a:p>
            <a:r>
              <a:rPr lang="en-US" sz="1400" dirty="0">
                <a:solidFill>
                  <a:schemeClr val="bg1"/>
                </a:solidFill>
              </a:rPr>
              <a:t>2s</a:t>
            </a:r>
          </a:p>
        </p:txBody>
      </p:sp>
    </p:spTree>
    <p:extLst>
      <p:ext uri="{BB962C8B-B14F-4D97-AF65-F5344CB8AC3E}">
        <p14:creationId xmlns:p14="http://schemas.microsoft.com/office/powerpoint/2010/main" val="353229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4SmPEPh00b0b6fCUeTGx-_LP1MdYePNud9RJufsQlj8eAYcHMB306_4hksxaFxBhXVRi-SLkwvvxb-46xpDbNFwfGqIa-Wzju-JSQMq4M-0ZuJZ1sl604M58DutOX3Ahuv_9_tqI6uc">
            <a:extLst>
              <a:ext uri="{FF2B5EF4-FFF2-40B4-BE49-F238E27FC236}">
                <a16:creationId xmlns:a16="http://schemas.microsoft.com/office/drawing/2014/main" id="{46A20245-BC8C-514F-97A2-65C699DA0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772809" cy="34772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3.googleusercontent.com/EPcJ1jFW7LaO9C9H_0aXpOIu-oxU-vTzfbnoMNi9XBiLJ63uW8sV8VUHHhk4bAb5jOrcHd-q3V9on7OerCf56GeBNVvuLk_SHr8vai-dHqUDpHKL2mHziG3iSPqZkH0CP651NHa7AWE">
            <a:extLst>
              <a:ext uri="{FF2B5EF4-FFF2-40B4-BE49-F238E27FC236}">
                <a16:creationId xmlns:a16="http://schemas.microsoft.com/office/drawing/2014/main" id="{99ECFF93-D53C-5F49-8D01-650B18022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77222"/>
            <a:ext cx="8534400" cy="338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3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2796-8222-7547-BDF7-C4B70F0DF184}"/>
              </a:ext>
            </a:extLst>
          </p:cNvPr>
          <p:cNvSpPr>
            <a:spLocks noGrp="1"/>
          </p:cNvSpPr>
          <p:nvPr>
            <p:ph type="title"/>
          </p:nvPr>
        </p:nvSpPr>
        <p:spPr>
          <a:xfrm>
            <a:off x="838200" y="1377696"/>
            <a:ext cx="10515600" cy="1859603"/>
          </a:xfrm>
        </p:spPr>
        <p:txBody>
          <a:bodyPr/>
          <a:lstStyle/>
          <a:p>
            <a:r>
              <a:rPr lang="en-US" sz="3600" dirty="0"/>
              <a:t>Negative caching</a:t>
            </a:r>
            <a:br>
              <a:rPr lang="en-US" sz="3600" dirty="0"/>
            </a:br>
            <a:r>
              <a:rPr lang="en-US" sz="3600" dirty="0"/>
              <a:t>origin down</a:t>
            </a:r>
            <a:br>
              <a:rPr lang="en-US" sz="3600" dirty="0"/>
            </a:br>
            <a:r>
              <a:rPr lang="en-US" sz="3600" dirty="0"/>
              <a:t>wait for cache</a:t>
            </a:r>
          </a:p>
        </p:txBody>
      </p:sp>
    </p:spTree>
    <p:extLst>
      <p:ext uri="{BB962C8B-B14F-4D97-AF65-F5344CB8AC3E}">
        <p14:creationId xmlns:p14="http://schemas.microsoft.com/office/powerpoint/2010/main" val="905407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9F9C77-9E84-FF47-851C-335688E58B21}"/>
              </a:ext>
            </a:extLst>
          </p:cNvPr>
          <p:cNvSpPr txBox="1"/>
          <p:nvPr/>
        </p:nvSpPr>
        <p:spPr>
          <a:xfrm>
            <a:off x="277317" y="149901"/>
            <a:ext cx="11310079" cy="6278642"/>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Negative Caching Lifetime</a:t>
            </a:r>
          </a:p>
          <a:p>
            <a:pPr marL="742950" lvl="1" indent="-285750">
              <a:buFont typeface="Arial" panose="020B0604020202020204" pitchFamily="34" charset="0"/>
              <a:buChar char="•"/>
            </a:pPr>
            <a:r>
              <a:rPr lang="en-US" dirty="0">
                <a:solidFill>
                  <a:schemeClr val="bg1"/>
                </a:solidFill>
              </a:rPr>
              <a:t>Negative caching allows you to serve back negative responses received from the origin for the period of </a:t>
            </a:r>
            <a:r>
              <a:rPr lang="en-US" dirty="0" err="1">
                <a:solidFill>
                  <a:schemeClr val="bg1"/>
                </a:solidFill>
              </a:rPr>
              <a:t>negative_caching_lifetime</a:t>
            </a:r>
            <a:r>
              <a:rPr lang="en-US" dirty="0">
                <a:solidFill>
                  <a:schemeClr val="bg1"/>
                </a:solidFill>
              </a:rPr>
              <a:t>. We found enabling this and setting it fairly conservative (in our case 2 sec) allows a bit of breathing room for origins with issues to attempt to recover instead of doing constant requests and pinning them down in an error condition</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sz="3200" dirty="0">
                <a:solidFill>
                  <a:schemeClr val="bg1"/>
                </a:solidFill>
              </a:rPr>
              <a:t>Down server cache time</a:t>
            </a:r>
          </a:p>
          <a:p>
            <a:pPr marL="742950" lvl="1" indent="-285750">
              <a:buFont typeface="Arial" panose="020B0604020202020204" pitchFamily="34" charset="0"/>
              <a:buChar char="•"/>
            </a:pPr>
            <a:r>
              <a:rPr lang="en-US" dirty="0">
                <a:solidFill>
                  <a:schemeClr val="bg1"/>
                </a:solidFill>
              </a:rPr>
              <a:t>Similar to negative but for unreachable origins, the amount of time ATS remembers that a host is unreachable and will not try again</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sz="3200" dirty="0">
                <a:solidFill>
                  <a:schemeClr val="bg1"/>
                </a:solidFill>
              </a:rPr>
              <a:t>Wait for cache</a:t>
            </a:r>
          </a:p>
          <a:p>
            <a:pPr marL="742950" lvl="1" indent="-285750">
              <a:buFont typeface="Arial" panose="020B0604020202020204" pitchFamily="34" charset="0"/>
              <a:buChar char="•"/>
            </a:pPr>
            <a:r>
              <a:rPr lang="en-US" dirty="0">
                <a:solidFill>
                  <a:schemeClr val="bg1"/>
                </a:solidFill>
              </a:rPr>
              <a:t>Default is 0. This allows traffic to be served before the cache has even been initialized, allowing requests to go through directly to the origin while a cache is still coming up.  Allows clients to get data but will hit origins hard. This also prolongs the startup of a cache with many disk drives, we saw some taking an hour or more</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Set to 2, Do not accept inbound connections until cache initialization has finished and been sufficiently successful that cache is enabled. This means at least one cache span is usable. If there are no spans in </a:t>
            </a:r>
            <a:r>
              <a:rPr lang="en-US" dirty="0">
                <a:solidFill>
                  <a:schemeClr val="bg1"/>
                </a:solidFill>
                <a:hlinkClick r:id="rId2">
                  <a:extLst>
                    <a:ext uri="{A12FA001-AC4F-418D-AE19-62706E023703}">
                      <ahyp:hlinkClr xmlns:ahyp="http://schemas.microsoft.com/office/drawing/2018/hyperlinkcolor" val="tx"/>
                    </a:ext>
                  </a:extLst>
                </a:hlinkClick>
              </a:rPr>
              <a:t>storage.config</a:t>
            </a:r>
            <a:r>
              <a:rPr lang="en-US" dirty="0">
                <a:solidFill>
                  <a:schemeClr val="bg1"/>
                </a:solidFill>
              </a:rPr>
              <a:t> or none of the spans can be successfully parsed and initialized then Traffic Server will shut down. With this setting no traffic is passed until the cache is ready, which impacts clients but allows caches, in our situation, to be able to come up in under 20 minutes</a:t>
            </a:r>
          </a:p>
        </p:txBody>
      </p:sp>
    </p:spTree>
    <p:extLst>
      <p:ext uri="{BB962C8B-B14F-4D97-AF65-F5344CB8AC3E}">
        <p14:creationId xmlns:p14="http://schemas.microsoft.com/office/powerpoint/2010/main" val="110404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F9986D-3882-2C43-8808-CEE63452A813}"/>
              </a:ext>
            </a:extLst>
          </p:cNvPr>
          <p:cNvSpPr txBox="1"/>
          <p:nvPr/>
        </p:nvSpPr>
        <p:spPr>
          <a:xfrm>
            <a:off x="255721" y="201478"/>
            <a:ext cx="10476854" cy="4462760"/>
          </a:xfrm>
          <a:prstGeom prst="rect">
            <a:avLst/>
          </a:prstGeom>
          <a:noFill/>
        </p:spPr>
        <p:txBody>
          <a:bodyPr wrap="square" rtlCol="0">
            <a:spAutoFit/>
          </a:bodyPr>
          <a:lstStyle/>
          <a:p>
            <a:r>
              <a:rPr lang="en-US" sz="3200" dirty="0" err="1">
                <a:solidFill>
                  <a:schemeClr val="bg1"/>
                </a:solidFill>
              </a:rPr>
              <a:t>Proxy.config.net.listen_backlog</a:t>
            </a:r>
            <a:endParaRPr lang="en-US" sz="3200" dirty="0">
              <a:solidFill>
                <a:schemeClr val="bg1"/>
              </a:solidFill>
            </a:endParaRP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Sets the maximum number of pending connections. If it is set to -1, Traffic Server will automatically set this to a platform-specific maximum</a:t>
            </a:r>
          </a:p>
          <a:p>
            <a:pPr marL="285750" indent="-285750">
              <a:buFont typeface="Arial" panose="020B0604020202020204" pitchFamily="34" charset="0"/>
              <a:buChar char="•"/>
            </a:pPr>
            <a:r>
              <a:rPr lang="en-US" dirty="0">
                <a:solidFill>
                  <a:schemeClr val="bg1"/>
                </a:solidFill>
              </a:rPr>
              <a:t>This is a platform specific change and dependent on your setup</a:t>
            </a:r>
          </a:p>
          <a:p>
            <a:pPr marL="285750" indent="-285750">
              <a:buFont typeface="Arial" panose="020B0604020202020204" pitchFamily="34" charset="0"/>
              <a:buChar char="•"/>
            </a:pPr>
            <a:r>
              <a:rPr lang="en-US" dirty="0">
                <a:solidFill>
                  <a:schemeClr val="bg1"/>
                </a:solidFill>
              </a:rPr>
              <a:t>Our default is 65k however we set lower</a:t>
            </a:r>
          </a:p>
          <a:p>
            <a:pPr marL="285750" indent="-285750">
              <a:buFont typeface="Arial" panose="020B0604020202020204" pitchFamily="34" charset="0"/>
              <a:buChar char="•"/>
            </a:pPr>
            <a:r>
              <a:rPr lang="en-US" dirty="0">
                <a:solidFill>
                  <a:schemeClr val="bg1"/>
                </a:solidFill>
              </a:rPr>
              <a:t>We found that during some outages decreasing this to a smaller value allowed easier connection rejection during heavy loads since we reduced the number of pending connections (we now run with a smaller value)</a:t>
            </a:r>
          </a:p>
          <a:p>
            <a:pPr marL="285750" indent="-285750">
              <a:buFont typeface="Arial" panose="020B0604020202020204" pitchFamily="34" charset="0"/>
              <a:buChar char="•"/>
            </a:pPr>
            <a:r>
              <a:rPr lang="en-US" dirty="0">
                <a:solidFill>
                  <a:schemeClr val="bg1"/>
                </a:solidFill>
              </a:rPr>
              <a:t>This can also be incorrect on some systems and default to 128, which is too low, so also good just to check your cache’s </a:t>
            </a:r>
            <a:r>
              <a:rPr lang="en-US" dirty="0" err="1">
                <a:solidFill>
                  <a:schemeClr val="bg1"/>
                </a:solidFill>
              </a:rPr>
              <a:t>maxconn</a:t>
            </a:r>
            <a:r>
              <a:rPr lang="en-US" dirty="0">
                <a:solidFill>
                  <a:schemeClr val="bg1"/>
                </a:solidFill>
              </a:rPr>
              <a:t> system values anyway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This is more of a trial and error and most likely not necessary. It did appear to help some during some emergencies which is why I included it</a:t>
            </a:r>
          </a:p>
        </p:txBody>
      </p:sp>
    </p:spTree>
    <p:extLst>
      <p:ext uri="{BB962C8B-B14F-4D97-AF65-F5344CB8AC3E}">
        <p14:creationId xmlns:p14="http://schemas.microsoft.com/office/powerpoint/2010/main" val="395547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E6EE-8566-EF42-8C65-2C3FB201F328}"/>
              </a:ext>
            </a:extLst>
          </p:cNvPr>
          <p:cNvSpPr>
            <a:spLocks noGrp="1"/>
          </p:cNvSpPr>
          <p:nvPr>
            <p:ph type="title"/>
          </p:nvPr>
        </p:nvSpPr>
        <p:spPr/>
        <p:txBody>
          <a:bodyPr/>
          <a:lstStyle/>
          <a:p>
            <a:r>
              <a:rPr lang="en-US" dirty="0"/>
              <a:t>Read while writer</a:t>
            </a:r>
          </a:p>
        </p:txBody>
      </p:sp>
    </p:spTree>
    <p:extLst>
      <p:ext uri="{BB962C8B-B14F-4D97-AF65-F5344CB8AC3E}">
        <p14:creationId xmlns:p14="http://schemas.microsoft.com/office/powerpoint/2010/main" val="2319146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12705D-34AE-0F40-ACA9-282593C52078}"/>
              </a:ext>
            </a:extLst>
          </p:cNvPr>
          <p:cNvSpPr txBox="1"/>
          <p:nvPr/>
        </p:nvSpPr>
        <p:spPr>
          <a:xfrm>
            <a:off x="418454" y="294467"/>
            <a:ext cx="11337010" cy="4247317"/>
          </a:xfrm>
          <a:prstGeom prst="rect">
            <a:avLst/>
          </a:prstGeom>
          <a:noFill/>
        </p:spPr>
        <p:txBody>
          <a:bodyPr wrap="square" rtlCol="0">
            <a:spAutoFit/>
          </a:bodyPr>
          <a:lstStyle/>
          <a:p>
            <a:r>
              <a:rPr lang="en-US" dirty="0">
                <a:solidFill>
                  <a:schemeClr val="bg1"/>
                </a:solidFill>
              </a:rPr>
              <a:t>Enables clients to start reading an object before it has finished being fully fulfilled from an origin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Requires that headers be present in the cache for the object</a:t>
            </a:r>
          </a:p>
          <a:p>
            <a:pPr marL="742950" lvl="1" indent="-285750">
              <a:buFont typeface="Arial" panose="020B0604020202020204" pitchFamily="34" charset="0"/>
              <a:buChar char="•"/>
            </a:pPr>
            <a:r>
              <a:rPr lang="en-US" dirty="0">
                <a:solidFill>
                  <a:schemeClr val="bg1"/>
                </a:solidFill>
              </a:rPr>
              <a:t>Needed to determine </a:t>
            </a:r>
            <a:r>
              <a:rPr lang="en-US" dirty="0" err="1">
                <a:solidFill>
                  <a:schemeClr val="bg1"/>
                </a:solidFill>
              </a:rPr>
              <a:t>cacheability</a:t>
            </a:r>
            <a:r>
              <a:rPr lang="en-US" dirty="0">
                <a:solidFill>
                  <a:schemeClr val="bg1"/>
                </a:solidFill>
              </a:rPr>
              <a:t> first</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proxy.config.http.background_fill_active_timeout</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proxy.config.http.background_fill_completed_threshold</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Both should be set to 0 to ensure that if the original client request for an object disappears that ATS will still attempt to finish fulfilling the request so it will exist in cache both for current RWR sessions as well as future attempts</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This simulates something close to Squid’s collapsed forwarding implementation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Can also set </a:t>
            </a:r>
            <a:r>
              <a:rPr lang="en-US" dirty="0" err="1">
                <a:solidFill>
                  <a:schemeClr val="bg1"/>
                </a:solidFill>
              </a:rPr>
              <a:t>proxy.config.cache.read_while_writer.max_retries</a:t>
            </a:r>
            <a:r>
              <a:rPr lang="en-US" dirty="0">
                <a:solidFill>
                  <a:schemeClr val="bg1"/>
                </a:solidFill>
              </a:rPr>
              <a:t> and </a:t>
            </a:r>
            <a:r>
              <a:rPr lang="en-US" dirty="0" err="1">
                <a:solidFill>
                  <a:schemeClr val="bg1"/>
                </a:solidFill>
              </a:rPr>
              <a:t>proxy.config.cache.read_while_writer_retry.delay</a:t>
            </a:r>
            <a:r>
              <a:rPr lang="en-US" dirty="0">
                <a:solidFill>
                  <a:schemeClr val="bg1"/>
                </a:solidFill>
              </a:rPr>
              <a:t> to allow multiple retries of attempting read while writer</a:t>
            </a:r>
          </a:p>
        </p:txBody>
      </p:sp>
    </p:spTree>
    <p:extLst>
      <p:ext uri="{BB962C8B-B14F-4D97-AF65-F5344CB8AC3E}">
        <p14:creationId xmlns:p14="http://schemas.microsoft.com/office/powerpoint/2010/main" val="305575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EE90-E2D6-544A-AA61-89E3710AD3A6}"/>
              </a:ext>
            </a:extLst>
          </p:cNvPr>
          <p:cNvSpPr>
            <a:spLocks noGrp="1"/>
          </p:cNvSpPr>
          <p:nvPr>
            <p:ph type="title"/>
          </p:nvPr>
        </p:nvSpPr>
        <p:spPr/>
        <p:txBody>
          <a:bodyPr/>
          <a:lstStyle/>
          <a:p>
            <a:r>
              <a:rPr lang="en-US" dirty="0"/>
              <a:t>What is a herd?</a:t>
            </a:r>
          </a:p>
        </p:txBody>
      </p:sp>
    </p:spTree>
    <p:extLst>
      <p:ext uri="{BB962C8B-B14F-4D97-AF65-F5344CB8AC3E}">
        <p14:creationId xmlns:p14="http://schemas.microsoft.com/office/powerpoint/2010/main" val="2198533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40CF-4709-544F-86FB-1F0C6EA47A09}"/>
              </a:ext>
            </a:extLst>
          </p:cNvPr>
          <p:cNvSpPr>
            <a:spLocks noGrp="1"/>
          </p:cNvSpPr>
          <p:nvPr>
            <p:ph type="title"/>
          </p:nvPr>
        </p:nvSpPr>
        <p:spPr/>
        <p:txBody>
          <a:bodyPr/>
          <a:lstStyle/>
          <a:p>
            <a:r>
              <a:rPr lang="en-US" dirty="0"/>
              <a:t>Open read/write</a:t>
            </a:r>
          </a:p>
        </p:txBody>
      </p:sp>
    </p:spTree>
    <p:extLst>
      <p:ext uri="{BB962C8B-B14F-4D97-AF65-F5344CB8AC3E}">
        <p14:creationId xmlns:p14="http://schemas.microsoft.com/office/powerpoint/2010/main" val="3253549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5E3C6F-7D00-E646-9980-C72BCF8FF457}"/>
              </a:ext>
            </a:extLst>
          </p:cNvPr>
          <p:cNvSpPr txBox="1"/>
          <p:nvPr/>
        </p:nvSpPr>
        <p:spPr>
          <a:xfrm>
            <a:off x="271221" y="247973"/>
            <a:ext cx="11081288" cy="3077766"/>
          </a:xfrm>
          <a:prstGeom prst="rect">
            <a:avLst/>
          </a:prstGeom>
          <a:noFill/>
        </p:spPr>
        <p:txBody>
          <a:bodyPr wrap="square" rtlCol="0">
            <a:spAutoFit/>
          </a:bodyPr>
          <a:lstStyle/>
          <a:p>
            <a:r>
              <a:rPr lang="en-US" sz="3200" dirty="0">
                <a:solidFill>
                  <a:schemeClr val="bg1"/>
                </a:solidFill>
              </a:rPr>
              <a:t>Open read retries and timeout</a:t>
            </a:r>
          </a:p>
          <a:p>
            <a:endParaRPr lang="en-US" dirty="0">
              <a:solidFill>
                <a:schemeClr val="bg1"/>
              </a:solidFill>
            </a:endParaRPr>
          </a:p>
          <a:p>
            <a:r>
              <a:rPr lang="en-US" dirty="0">
                <a:solidFill>
                  <a:schemeClr val="bg1"/>
                </a:solidFill>
              </a:rPr>
              <a:t>Specifies the amount of retries and time between retries to attempt to get a read lock on an object</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Open read can have lock contention even on distinct objects, the lock is per cache span. Reads are usually very fast so not much of an issue but helps to increase waits for contention</a:t>
            </a:r>
          </a:p>
          <a:p>
            <a:pPr marL="742950" lvl="1" indent="-285750">
              <a:buFont typeface="Arial" panose="020B0604020202020204" pitchFamily="34" charset="0"/>
              <a:buChar char="•"/>
            </a:pPr>
            <a:r>
              <a:rPr lang="en-US" dirty="0">
                <a:solidFill>
                  <a:schemeClr val="bg1"/>
                </a:solidFill>
              </a:rPr>
              <a:t>These should be used with care when dealing with non-cacheable assets as this can serialize them</a:t>
            </a:r>
          </a:p>
          <a:p>
            <a:pPr marL="285750" indent="-285750">
              <a:buFont typeface="Arial" panose="020B0604020202020204" pitchFamily="34" charset="0"/>
              <a:buChar char="•"/>
            </a:pPr>
            <a:r>
              <a:rPr lang="en-US" dirty="0">
                <a:solidFill>
                  <a:schemeClr val="bg1"/>
                </a:solidFill>
              </a:rPr>
              <a:t>Should be used in conjunction with read while writer so that large files can be read as soon as possible</a:t>
            </a:r>
          </a:p>
          <a:p>
            <a:pPr marL="285750" indent="-285750">
              <a:buFont typeface="Arial" panose="020B0604020202020204" pitchFamily="34" charset="0"/>
              <a:buChar char="•"/>
            </a:pPr>
            <a:endParaRPr lang="en-US" dirty="0">
              <a:solidFill>
                <a:schemeClr val="bg1"/>
              </a:solidFill>
            </a:endParaRPr>
          </a:p>
          <a:p>
            <a:endParaRPr lang="en-US" dirty="0"/>
          </a:p>
        </p:txBody>
      </p:sp>
    </p:spTree>
    <p:extLst>
      <p:ext uri="{BB962C8B-B14F-4D97-AF65-F5344CB8AC3E}">
        <p14:creationId xmlns:p14="http://schemas.microsoft.com/office/powerpoint/2010/main" val="772615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4AE22D-DEE9-4946-A4C6-8D160075156E}"/>
              </a:ext>
            </a:extLst>
          </p:cNvPr>
          <p:cNvSpPr txBox="1"/>
          <p:nvPr/>
        </p:nvSpPr>
        <p:spPr>
          <a:xfrm>
            <a:off x="271221" y="247973"/>
            <a:ext cx="11081288" cy="4739759"/>
          </a:xfrm>
          <a:prstGeom prst="rect">
            <a:avLst/>
          </a:prstGeom>
          <a:noFill/>
        </p:spPr>
        <p:txBody>
          <a:bodyPr wrap="square" rtlCol="0">
            <a:spAutoFit/>
          </a:bodyPr>
          <a:lstStyle/>
          <a:p>
            <a:r>
              <a:rPr lang="en-US" sz="3200" dirty="0">
                <a:solidFill>
                  <a:schemeClr val="bg1"/>
                </a:solidFill>
              </a:rPr>
              <a:t>Open write retries and timeout</a:t>
            </a:r>
          </a:p>
          <a:p>
            <a:endParaRPr lang="en-US" dirty="0">
              <a:solidFill>
                <a:schemeClr val="bg1"/>
              </a:solidFill>
            </a:endParaRPr>
          </a:p>
          <a:p>
            <a:r>
              <a:rPr lang="en-US" dirty="0">
                <a:solidFill>
                  <a:schemeClr val="bg1"/>
                </a:solidFill>
              </a:rPr>
              <a:t>Specifies the amount of retries and time between retries to attempt to get a write lock on an object</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Open write contention occurs on fresh objects. A request arrives and the </a:t>
            </a:r>
            <a:r>
              <a:rPr lang="en-US" dirty="0" err="1">
                <a:solidFill>
                  <a:schemeClr val="bg1"/>
                </a:solidFill>
              </a:rPr>
              <a:t>cachekey</a:t>
            </a:r>
            <a:r>
              <a:rPr lang="en-US" dirty="0">
                <a:solidFill>
                  <a:schemeClr val="bg1"/>
                </a:solidFill>
              </a:rPr>
              <a:t> is checked for existence, if it does not exist then a lock is held, request goes to the origin, and object is written</a:t>
            </a:r>
          </a:p>
          <a:p>
            <a:pPr marL="742950" lvl="1" indent="-285750">
              <a:buFont typeface="Arial" panose="020B0604020202020204" pitchFamily="34" charset="0"/>
              <a:buChar char="•"/>
            </a:pPr>
            <a:r>
              <a:rPr lang="en-US" dirty="0">
                <a:solidFill>
                  <a:schemeClr val="bg1"/>
                </a:solidFill>
              </a:rPr>
              <a:t>One issue is that when a write lock is retried it does not go back to the read state and so you can still end up with multiple origin requests for the same object.  This is handled by collapsed forwarding (discussed later)</a:t>
            </a:r>
          </a:p>
          <a:p>
            <a:pPr marL="285750" indent="-285750">
              <a:buFont typeface="Arial" panose="020B0604020202020204" pitchFamily="34" charset="0"/>
              <a:buChar char="•"/>
            </a:pPr>
            <a:r>
              <a:rPr lang="en-US" dirty="0" err="1">
                <a:solidFill>
                  <a:schemeClr val="bg1"/>
                </a:solidFill>
              </a:rPr>
              <a:t>proxy.config.http.cache.open_write_fail_action</a:t>
            </a:r>
            <a:r>
              <a:rPr lang="en-US" dirty="0">
                <a:solidFill>
                  <a:schemeClr val="bg1"/>
                </a:solidFill>
              </a:rPr>
              <a:t> determines action taken when retries expire</a:t>
            </a:r>
          </a:p>
          <a:p>
            <a:pPr marL="742950" lvl="1" indent="-285750">
              <a:buFont typeface="Arial" panose="020B0604020202020204" pitchFamily="34" charset="0"/>
              <a:buChar char="•"/>
            </a:pPr>
            <a:r>
              <a:rPr lang="en-US" dirty="0">
                <a:solidFill>
                  <a:schemeClr val="bg1"/>
                </a:solidFill>
              </a:rPr>
              <a:t>Go to Origin</a:t>
            </a:r>
          </a:p>
          <a:p>
            <a:pPr marL="742950" lvl="1" indent="-285750">
              <a:buFont typeface="Arial" panose="020B0604020202020204" pitchFamily="34" charset="0"/>
              <a:buChar char="•"/>
            </a:pPr>
            <a:r>
              <a:rPr lang="en-US" dirty="0">
                <a:solidFill>
                  <a:schemeClr val="bg1"/>
                </a:solidFill>
              </a:rPr>
              <a:t>Return a 502</a:t>
            </a:r>
          </a:p>
          <a:p>
            <a:pPr marL="742950" lvl="1" indent="-285750">
              <a:buFont typeface="Arial" panose="020B0604020202020204" pitchFamily="34" charset="0"/>
              <a:buChar char="•"/>
            </a:pPr>
            <a:r>
              <a:rPr lang="en-US" dirty="0">
                <a:solidFill>
                  <a:schemeClr val="bg1"/>
                </a:solidFill>
              </a:rPr>
              <a:t>Serve stale if object newer that </a:t>
            </a:r>
            <a:r>
              <a:rPr lang="en-US" dirty="0" err="1">
                <a:solidFill>
                  <a:schemeClr val="bg1"/>
                </a:solidFill>
              </a:rPr>
              <a:t>proxy.config.http.cache.max_stale_age</a:t>
            </a:r>
            <a:r>
              <a:rPr lang="en-US" dirty="0">
                <a:solidFill>
                  <a:schemeClr val="bg1"/>
                </a:solidFill>
              </a:rPr>
              <a:t>, otherwise go to origin</a:t>
            </a:r>
          </a:p>
          <a:p>
            <a:pPr marL="742950" lvl="1" indent="-285750">
              <a:buFont typeface="Arial" panose="020B0604020202020204" pitchFamily="34" charset="0"/>
              <a:buChar char="•"/>
            </a:pPr>
            <a:r>
              <a:rPr lang="en-US" dirty="0">
                <a:solidFill>
                  <a:schemeClr val="bg1"/>
                </a:solidFill>
              </a:rPr>
              <a:t>Return 502 on a complete miss, or serve stale if within </a:t>
            </a:r>
            <a:r>
              <a:rPr lang="en-US" dirty="0" err="1">
                <a:solidFill>
                  <a:schemeClr val="bg1"/>
                </a:solidFill>
              </a:rPr>
              <a:t>max_stale_age</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Return 502 on err or revalidation</a:t>
            </a:r>
            <a:br>
              <a:rPr lang="en-US" dirty="0">
                <a:solidFill>
                  <a:schemeClr val="bg1"/>
                </a:solidFill>
              </a:rPr>
            </a:b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5864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9AD5-88FF-7445-9C34-490BF90A43F0}"/>
              </a:ext>
            </a:extLst>
          </p:cNvPr>
          <p:cNvSpPr>
            <a:spLocks noGrp="1"/>
          </p:cNvSpPr>
          <p:nvPr>
            <p:ph type="title"/>
          </p:nvPr>
        </p:nvSpPr>
        <p:spPr>
          <a:xfrm>
            <a:off x="485557" y="97434"/>
            <a:ext cx="2377564" cy="217359"/>
          </a:xfrm>
        </p:spPr>
        <p:txBody>
          <a:bodyPr/>
          <a:lstStyle/>
          <a:p>
            <a:r>
              <a:rPr lang="en-US" sz="3600" dirty="0"/>
              <a:t>Retries</a:t>
            </a:r>
          </a:p>
        </p:txBody>
      </p:sp>
      <p:pic>
        <p:nvPicPr>
          <p:cNvPr id="1026" name="Picture 2" descr="https://lh3.googleusercontent.com/4e0Om0hXpqY8swLRI_rBRGrelz9HyrbdzQPfbJgtCta3uiwPwXiEGBWKIcTr-UeVSEQuVt2WSMVapdJDypGy9XiISNIKVdalqcAw_ZTUT-pj10AeWcYa-iaEEtsBzuoIEVhVB2tAOOQ">
            <a:extLst>
              <a:ext uri="{FF2B5EF4-FFF2-40B4-BE49-F238E27FC236}">
                <a16:creationId xmlns:a16="http://schemas.microsoft.com/office/drawing/2014/main" id="{C91150F9-DB29-7142-8AFF-4152F8D97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 y="1538186"/>
            <a:ext cx="5372237" cy="2141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fQg1j0a6pYjeeO9c-gQRhzZPEZHV6JA9Q_6RD-Ufs9YMp-dPv2rVqYb9rM3ZU6j4HW7p2WCON9-fbJj2MeFAqv7OzK6fEyVL1PZaxSUpNBBFhESsdrOAx8Q1vmPxQ9cn8VKAQjKj9WA">
            <a:extLst>
              <a:ext uri="{FF2B5EF4-FFF2-40B4-BE49-F238E27FC236}">
                <a16:creationId xmlns:a16="http://schemas.microsoft.com/office/drawing/2014/main" id="{D2E512C5-5424-D648-856F-4F4EBCFD0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677" y="1538186"/>
            <a:ext cx="5387324" cy="21921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6yOemAX2OswLF_b3Kj0MoBvXctuHPgH9OouKNBYt0eORfBtHAjgZgxwXkmNUDrkx3Oh4L1y27uKp6uokDWM4W_7qKVop1eJfUhfam8sbuwNO9UknK2GH2h0WwghEIUxhfovXBgIGOtg">
            <a:extLst>
              <a:ext uri="{FF2B5EF4-FFF2-40B4-BE49-F238E27FC236}">
                <a16:creationId xmlns:a16="http://schemas.microsoft.com/office/drawing/2014/main" id="{4654A4A7-4098-0042-91F6-8D472A3B0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11366"/>
            <a:ext cx="5381942" cy="21044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4.googleusercontent.com/IqPM9KNqNCoNAgK0t4n7IEVYudEHYHREk7-v2vgrEHY8ujdCFepxAe3NwJC3asHGuJrNTGna8JS7BA3D51E_9KTKTgYDoLdsDYs-lqQyFOnawha0ZX81F6iTrnbMDj-XvGGNlnuVcb4">
            <a:extLst>
              <a:ext uri="{FF2B5EF4-FFF2-40B4-BE49-F238E27FC236}">
                <a16:creationId xmlns:a16="http://schemas.microsoft.com/office/drawing/2014/main" id="{5D1F3647-C2DA-974A-863D-6A16449977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677" y="4311366"/>
            <a:ext cx="5387324" cy="2104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1908D3-F718-D348-8A3B-44DE371CDF42}"/>
              </a:ext>
            </a:extLst>
          </p:cNvPr>
          <p:cNvSpPr txBox="1"/>
          <p:nvPr/>
        </p:nvSpPr>
        <p:spPr>
          <a:xfrm>
            <a:off x="0" y="1033946"/>
            <a:ext cx="3022141" cy="369332"/>
          </a:xfrm>
          <a:prstGeom prst="rect">
            <a:avLst/>
          </a:prstGeom>
          <a:noFill/>
        </p:spPr>
        <p:txBody>
          <a:bodyPr wrap="square" rtlCol="0">
            <a:spAutoFit/>
          </a:bodyPr>
          <a:lstStyle/>
          <a:p>
            <a:r>
              <a:rPr lang="en-US" dirty="0">
                <a:solidFill>
                  <a:schemeClr val="bg1"/>
                </a:solidFill>
              </a:rPr>
              <a:t>10 retries x 10ms</a:t>
            </a:r>
          </a:p>
        </p:txBody>
      </p:sp>
      <p:sp>
        <p:nvSpPr>
          <p:cNvPr id="11" name="TextBox 10">
            <a:extLst>
              <a:ext uri="{FF2B5EF4-FFF2-40B4-BE49-F238E27FC236}">
                <a16:creationId xmlns:a16="http://schemas.microsoft.com/office/drawing/2014/main" id="{C0ABF15A-6500-2747-BB86-8E985C53170C}"/>
              </a:ext>
            </a:extLst>
          </p:cNvPr>
          <p:cNvSpPr txBox="1"/>
          <p:nvPr/>
        </p:nvSpPr>
        <p:spPr>
          <a:xfrm>
            <a:off x="6804677" y="1037881"/>
            <a:ext cx="3022141" cy="369332"/>
          </a:xfrm>
          <a:prstGeom prst="rect">
            <a:avLst/>
          </a:prstGeom>
          <a:noFill/>
        </p:spPr>
        <p:txBody>
          <a:bodyPr wrap="square" rtlCol="0">
            <a:spAutoFit/>
          </a:bodyPr>
          <a:lstStyle/>
          <a:p>
            <a:r>
              <a:rPr lang="en-US" dirty="0">
                <a:solidFill>
                  <a:schemeClr val="bg1"/>
                </a:solidFill>
              </a:rPr>
              <a:t>150 retries x 10ms</a:t>
            </a:r>
          </a:p>
        </p:txBody>
      </p:sp>
    </p:spTree>
    <p:extLst>
      <p:ext uri="{BB962C8B-B14F-4D97-AF65-F5344CB8AC3E}">
        <p14:creationId xmlns:p14="http://schemas.microsoft.com/office/powerpoint/2010/main" val="2761657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4.googleusercontent.com/38RWzH0OE_ehR8lLRoTiMGCtLi8tYDaVXhocFsjv8Yst7SSxZn7mNkrR-pdWwPHxi0mot-FenryrjOQCJBPkp-j_s65xieSEDxN-r4nORtAfZ8_qilVECPZLuW7L_GUMzxfTCOYDPt0">
            <a:extLst>
              <a:ext uri="{FF2B5EF4-FFF2-40B4-BE49-F238E27FC236}">
                <a16:creationId xmlns:a16="http://schemas.microsoft.com/office/drawing/2014/main" id="{000BE581-81F3-204E-86AA-8A556A0F8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76" y="1341430"/>
            <a:ext cx="11176000" cy="349250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354A0B0-E40F-5846-A43F-1D513509FCD4}"/>
              </a:ext>
            </a:extLst>
          </p:cNvPr>
          <p:cNvCxnSpPr>
            <a:cxnSpLocks/>
          </p:cNvCxnSpPr>
          <p:nvPr/>
        </p:nvCxnSpPr>
        <p:spPr>
          <a:xfrm flipV="1">
            <a:off x="6543207" y="1963711"/>
            <a:ext cx="0" cy="193373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5632B01-9D23-D048-A1FC-FF20AC3282F5}"/>
              </a:ext>
            </a:extLst>
          </p:cNvPr>
          <p:cNvSpPr txBox="1"/>
          <p:nvPr/>
        </p:nvSpPr>
        <p:spPr>
          <a:xfrm>
            <a:off x="545476" y="5395663"/>
            <a:ext cx="9811062" cy="923330"/>
          </a:xfrm>
          <a:prstGeom prst="rect">
            <a:avLst/>
          </a:prstGeom>
          <a:noFill/>
        </p:spPr>
        <p:txBody>
          <a:bodyPr wrap="square" rtlCol="0">
            <a:spAutoFit/>
          </a:bodyPr>
          <a:lstStyle/>
          <a:p>
            <a:r>
              <a:rPr lang="en-US" dirty="0">
                <a:solidFill>
                  <a:schemeClr val="bg1"/>
                </a:solidFill>
              </a:rPr>
              <a:t>Slight uptick in </a:t>
            </a:r>
            <a:r>
              <a:rPr lang="en-US" dirty="0" err="1">
                <a:solidFill>
                  <a:schemeClr val="bg1"/>
                </a:solidFill>
              </a:rPr>
              <a:t>ttms</a:t>
            </a:r>
            <a:r>
              <a:rPr lang="en-US" dirty="0">
                <a:solidFill>
                  <a:schemeClr val="bg1"/>
                </a:solidFill>
              </a:rPr>
              <a:t>, but saving trips to the origin</a:t>
            </a:r>
          </a:p>
          <a:p>
            <a:endParaRPr lang="en-US" dirty="0">
              <a:solidFill>
                <a:schemeClr val="bg1"/>
              </a:solidFill>
            </a:endParaRPr>
          </a:p>
          <a:p>
            <a:r>
              <a:rPr lang="en-US" dirty="0">
                <a:solidFill>
                  <a:schemeClr val="bg1"/>
                </a:solidFill>
              </a:rPr>
              <a:t>Can mostly simulate collapsed forwarding (acts similar in testing)</a:t>
            </a:r>
          </a:p>
        </p:txBody>
      </p:sp>
      <p:sp>
        <p:nvSpPr>
          <p:cNvPr id="12" name="TextBox 11">
            <a:extLst>
              <a:ext uri="{FF2B5EF4-FFF2-40B4-BE49-F238E27FC236}">
                <a16:creationId xmlns:a16="http://schemas.microsoft.com/office/drawing/2014/main" id="{A364382D-F543-5341-AE87-3F0E672A0F48}"/>
              </a:ext>
            </a:extLst>
          </p:cNvPr>
          <p:cNvSpPr txBox="1"/>
          <p:nvPr/>
        </p:nvSpPr>
        <p:spPr>
          <a:xfrm>
            <a:off x="5681271" y="3902865"/>
            <a:ext cx="1918741" cy="369332"/>
          </a:xfrm>
          <a:prstGeom prst="rect">
            <a:avLst/>
          </a:prstGeom>
          <a:noFill/>
        </p:spPr>
        <p:txBody>
          <a:bodyPr wrap="square" rtlCol="0">
            <a:spAutoFit/>
          </a:bodyPr>
          <a:lstStyle/>
          <a:p>
            <a:r>
              <a:rPr lang="en-US" dirty="0">
                <a:solidFill>
                  <a:schemeClr val="bg1"/>
                </a:solidFill>
              </a:rPr>
              <a:t>Settings changed</a:t>
            </a:r>
          </a:p>
        </p:txBody>
      </p:sp>
      <p:sp>
        <p:nvSpPr>
          <p:cNvPr id="2" name="TextBox 1">
            <a:extLst>
              <a:ext uri="{FF2B5EF4-FFF2-40B4-BE49-F238E27FC236}">
                <a16:creationId xmlns:a16="http://schemas.microsoft.com/office/drawing/2014/main" id="{E74E9A77-FFCD-B848-8FB3-ED91A55B9820}"/>
              </a:ext>
            </a:extLst>
          </p:cNvPr>
          <p:cNvSpPr txBox="1"/>
          <p:nvPr/>
        </p:nvSpPr>
        <p:spPr>
          <a:xfrm>
            <a:off x="538316" y="235974"/>
            <a:ext cx="1924373" cy="369332"/>
          </a:xfrm>
          <a:prstGeom prst="rect">
            <a:avLst/>
          </a:prstGeom>
          <a:noFill/>
        </p:spPr>
        <p:txBody>
          <a:bodyPr wrap="none" rtlCol="0">
            <a:spAutoFit/>
          </a:bodyPr>
          <a:lstStyle/>
          <a:p>
            <a:r>
              <a:rPr lang="en-US" dirty="0">
                <a:solidFill>
                  <a:schemeClr val="bg1"/>
                </a:solidFill>
              </a:rPr>
              <a:t>Production Testing</a:t>
            </a:r>
          </a:p>
        </p:txBody>
      </p:sp>
    </p:spTree>
    <p:extLst>
      <p:ext uri="{BB962C8B-B14F-4D97-AF65-F5344CB8AC3E}">
        <p14:creationId xmlns:p14="http://schemas.microsoft.com/office/powerpoint/2010/main" val="2886438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B743-A3BF-C640-9F72-98AEA6C84BE8}"/>
              </a:ext>
            </a:extLst>
          </p:cNvPr>
          <p:cNvSpPr>
            <a:spLocks noGrp="1"/>
          </p:cNvSpPr>
          <p:nvPr>
            <p:ph type="title"/>
          </p:nvPr>
        </p:nvSpPr>
        <p:spPr/>
        <p:txBody>
          <a:bodyPr/>
          <a:lstStyle/>
          <a:p>
            <a:r>
              <a:rPr lang="en-US" dirty="0"/>
              <a:t>Origin max connections</a:t>
            </a:r>
          </a:p>
        </p:txBody>
      </p:sp>
    </p:spTree>
    <p:extLst>
      <p:ext uri="{BB962C8B-B14F-4D97-AF65-F5344CB8AC3E}">
        <p14:creationId xmlns:p14="http://schemas.microsoft.com/office/powerpoint/2010/main" val="2223447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5D80CA-6F74-A64E-A2F6-7CE92C3C6803}"/>
              </a:ext>
            </a:extLst>
          </p:cNvPr>
          <p:cNvSpPr txBox="1"/>
          <p:nvPr/>
        </p:nvSpPr>
        <p:spPr>
          <a:xfrm>
            <a:off x="396815" y="345056"/>
            <a:ext cx="11352362" cy="2585323"/>
          </a:xfrm>
          <a:prstGeom prst="rect">
            <a:avLst/>
          </a:prstGeom>
          <a:noFill/>
        </p:spPr>
        <p:txBody>
          <a:bodyPr wrap="square" rtlCol="0">
            <a:spAutoFit/>
          </a:bodyPr>
          <a:lstStyle/>
          <a:p>
            <a:r>
              <a:rPr lang="en-US" dirty="0">
                <a:solidFill>
                  <a:schemeClr val="bg1"/>
                </a:solidFill>
              </a:rPr>
              <a:t>Limits the number of socket connections per origin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Solves many thundering herd issues by stopping the problem at the source, or at least the first the place it can be seen, by limiting connections on the Edge to the Mid</a:t>
            </a:r>
          </a:p>
          <a:p>
            <a:pPr marL="742950" lvl="1" indent="-285750">
              <a:buFont typeface="Arial" panose="020B0604020202020204" pitchFamily="34" charset="0"/>
              <a:buChar char="•"/>
            </a:pPr>
            <a:r>
              <a:rPr lang="en-US" dirty="0">
                <a:solidFill>
                  <a:schemeClr val="bg1"/>
                </a:solidFill>
              </a:rPr>
              <a:t>Still want to enable between tiers when possible, otherwise you can shift the herd from one tier to another</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There is also an </a:t>
            </a:r>
            <a:r>
              <a:rPr lang="en-US" dirty="0" err="1">
                <a:solidFill>
                  <a:schemeClr val="bg1"/>
                </a:solidFill>
              </a:rPr>
              <a:t>origin_max_connections_queue</a:t>
            </a:r>
            <a:r>
              <a:rPr lang="en-US" dirty="0">
                <a:solidFill>
                  <a:schemeClr val="bg1"/>
                </a:solidFill>
              </a:rPr>
              <a:t> value. However at least for the linear scenario we could not find a use for it since all it is doing is effectively backing up more connections when you have already hit your limit, extending the herd</a:t>
            </a:r>
          </a:p>
        </p:txBody>
      </p:sp>
    </p:spTree>
    <p:extLst>
      <p:ext uri="{BB962C8B-B14F-4D97-AF65-F5344CB8AC3E}">
        <p14:creationId xmlns:p14="http://schemas.microsoft.com/office/powerpoint/2010/main" val="2035942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D956C-5F96-E94B-B70A-C3F16CCD313E}"/>
              </a:ext>
            </a:extLst>
          </p:cNvPr>
          <p:cNvSpPr txBox="1"/>
          <p:nvPr/>
        </p:nvSpPr>
        <p:spPr>
          <a:xfrm>
            <a:off x="117517" y="109013"/>
            <a:ext cx="11422505" cy="923330"/>
          </a:xfrm>
          <a:prstGeom prst="rect">
            <a:avLst/>
          </a:prstGeom>
          <a:noFill/>
        </p:spPr>
        <p:txBody>
          <a:bodyPr wrap="square" rtlCol="0">
            <a:spAutoFit/>
          </a:bodyPr>
          <a:lstStyle/>
          <a:p>
            <a:r>
              <a:rPr lang="en-US" dirty="0">
                <a:solidFill>
                  <a:schemeClr val="bg1"/>
                </a:solidFill>
              </a:rPr>
              <a:t>Limits the number of socket connections per origin server to the value specified</a:t>
            </a:r>
          </a:p>
          <a:p>
            <a:endParaRPr lang="en-US" dirty="0">
              <a:solidFill>
                <a:schemeClr val="bg1"/>
              </a:solidFill>
            </a:endParaRPr>
          </a:p>
          <a:p>
            <a:endParaRPr lang="en-US" dirty="0">
              <a:solidFill>
                <a:schemeClr val="bg1"/>
              </a:solidFill>
            </a:endParaRPr>
          </a:p>
        </p:txBody>
      </p:sp>
      <p:pic>
        <p:nvPicPr>
          <p:cNvPr id="7170" name="Picture 2" descr="https://lh4.googleusercontent.com/3JBloT7PwtJHEBA22HDpKUdOjTIYesyfrKDDvU8b4iTUTdfGv_Z760KnAgNWx2zRtjmDVnJMctDCpDENPoIsl56nWDqmTJozhtUMRNN9kTt7bsSDER67PZCp90hHYLGFjXhxduH2XpE">
            <a:extLst>
              <a:ext uri="{FF2B5EF4-FFF2-40B4-BE49-F238E27FC236}">
                <a16:creationId xmlns:a16="http://schemas.microsoft.com/office/drawing/2014/main" id="{DE332805-A003-BF44-A685-E6F144492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6438"/>
            <a:ext cx="7300210" cy="29143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6.googleusercontent.com/FU8-wxcZgWZ11r9VEQDL7-z8yBlzPVkLPDKqcL8Lsbc7Ge91QM7TuolG6b4Rc7bFn2Ut0XUNKCT1ZipPDVFk5NvGxa2Fy4jYA-51DSagQN4SzHkLFwkOErAp1LueoqbUvwxcmlIfqyw">
            <a:extLst>
              <a:ext uri="{FF2B5EF4-FFF2-40B4-BE49-F238E27FC236}">
                <a16:creationId xmlns:a16="http://schemas.microsoft.com/office/drawing/2014/main" id="{BC3B4B1F-6471-1441-A01C-A9229A8D4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652" y="3707859"/>
            <a:ext cx="7852348" cy="3150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8E75E7-12A0-314A-9B19-4C2402848C1C}"/>
              </a:ext>
            </a:extLst>
          </p:cNvPr>
          <p:cNvSpPr txBox="1"/>
          <p:nvPr/>
        </p:nvSpPr>
        <p:spPr>
          <a:xfrm>
            <a:off x="7417727" y="1032343"/>
            <a:ext cx="4554714" cy="923330"/>
          </a:xfrm>
          <a:prstGeom prst="rect">
            <a:avLst/>
          </a:prstGeom>
          <a:noFill/>
        </p:spPr>
        <p:txBody>
          <a:bodyPr wrap="square" rtlCol="0">
            <a:spAutoFit/>
          </a:bodyPr>
          <a:lstStyle/>
          <a:p>
            <a:r>
              <a:rPr lang="en-US" dirty="0">
                <a:solidFill>
                  <a:schemeClr val="bg1"/>
                </a:solidFill>
              </a:rPr>
              <a:t>With no max we get a spike when the origin is disabled. Before this we are already hitting the origin hard</a:t>
            </a:r>
          </a:p>
        </p:txBody>
      </p:sp>
      <p:sp>
        <p:nvSpPr>
          <p:cNvPr id="4" name="TextBox 3">
            <a:extLst>
              <a:ext uri="{FF2B5EF4-FFF2-40B4-BE49-F238E27FC236}">
                <a16:creationId xmlns:a16="http://schemas.microsoft.com/office/drawing/2014/main" id="{15F8A433-11DF-A447-82F6-CDFA46ED2B58}"/>
              </a:ext>
            </a:extLst>
          </p:cNvPr>
          <p:cNvSpPr txBox="1"/>
          <p:nvPr/>
        </p:nvSpPr>
        <p:spPr>
          <a:xfrm>
            <a:off x="117517" y="3904414"/>
            <a:ext cx="3828082" cy="923330"/>
          </a:xfrm>
          <a:prstGeom prst="rect">
            <a:avLst/>
          </a:prstGeom>
          <a:noFill/>
        </p:spPr>
        <p:txBody>
          <a:bodyPr wrap="square" rtlCol="0">
            <a:spAutoFit/>
          </a:bodyPr>
          <a:lstStyle/>
          <a:p>
            <a:r>
              <a:rPr lang="en-US" dirty="0">
                <a:solidFill>
                  <a:schemeClr val="bg1"/>
                </a:solidFill>
              </a:rPr>
              <a:t>With a max set we never go above the limit. We start returning 503s while we are in the over connection condition</a:t>
            </a:r>
          </a:p>
        </p:txBody>
      </p:sp>
      <p:sp>
        <p:nvSpPr>
          <p:cNvPr id="5" name="TextBox 4">
            <a:extLst>
              <a:ext uri="{FF2B5EF4-FFF2-40B4-BE49-F238E27FC236}">
                <a16:creationId xmlns:a16="http://schemas.microsoft.com/office/drawing/2014/main" id="{9380FE84-D39E-E04F-BAF5-0A2A1410CB0A}"/>
              </a:ext>
            </a:extLst>
          </p:cNvPr>
          <p:cNvSpPr txBox="1"/>
          <p:nvPr/>
        </p:nvSpPr>
        <p:spPr>
          <a:xfrm>
            <a:off x="117517" y="6051562"/>
            <a:ext cx="3928821" cy="461665"/>
          </a:xfrm>
          <a:prstGeom prst="rect">
            <a:avLst/>
          </a:prstGeom>
          <a:noFill/>
        </p:spPr>
        <p:txBody>
          <a:bodyPr wrap="square" rtlCol="0">
            <a:spAutoFit/>
          </a:bodyPr>
          <a:lstStyle/>
          <a:p>
            <a:r>
              <a:rPr lang="en-US" sz="1200" dirty="0">
                <a:solidFill>
                  <a:schemeClr val="bg1"/>
                </a:solidFill>
              </a:rPr>
              <a:t>These graphs are a bit odd possibly just due to using iptables rules and stuck connections</a:t>
            </a:r>
          </a:p>
        </p:txBody>
      </p:sp>
    </p:spTree>
    <p:extLst>
      <p:ext uri="{BB962C8B-B14F-4D97-AF65-F5344CB8AC3E}">
        <p14:creationId xmlns:p14="http://schemas.microsoft.com/office/powerpoint/2010/main" val="2321767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0BEB-9C14-EE4A-B71F-B5B29C8A7C36}"/>
              </a:ext>
            </a:extLst>
          </p:cNvPr>
          <p:cNvSpPr>
            <a:spLocks noGrp="1"/>
          </p:cNvSpPr>
          <p:nvPr>
            <p:ph type="title"/>
          </p:nvPr>
        </p:nvSpPr>
        <p:spPr>
          <a:xfrm>
            <a:off x="726850" y="100336"/>
            <a:ext cx="10515600" cy="172510"/>
          </a:xfrm>
        </p:spPr>
        <p:txBody>
          <a:bodyPr/>
          <a:lstStyle/>
          <a:p>
            <a:r>
              <a:rPr lang="en-US" sz="3600" dirty="0"/>
              <a:t>Origin max </a:t>
            </a:r>
            <a:r>
              <a:rPr lang="en-US" sz="3600" dirty="0" err="1"/>
              <a:t>mso</a:t>
            </a:r>
            <a:r>
              <a:rPr lang="en-US" sz="3600" dirty="0"/>
              <a:t> bug – beware </a:t>
            </a:r>
            <a:r>
              <a:rPr lang="en-US" sz="3600" dirty="0" err="1"/>
              <a:t>ps</a:t>
            </a:r>
            <a:r>
              <a:rPr lang="en-US" sz="3600" dirty="0"/>
              <a:t>/MSO use</a:t>
            </a:r>
          </a:p>
        </p:txBody>
      </p:sp>
      <p:pic>
        <p:nvPicPr>
          <p:cNvPr id="3" name="Picture 16" descr="A screenshot of a cell phone&#10;&#10;Description generated with very high confidence">
            <a:extLst>
              <a:ext uri="{FF2B5EF4-FFF2-40B4-BE49-F238E27FC236}">
                <a16:creationId xmlns:a16="http://schemas.microsoft.com/office/drawing/2014/main" id="{B111D94F-FCBC-BC4C-A7D3-4B6FDF946E91}"/>
              </a:ext>
            </a:extLst>
          </p:cNvPr>
          <p:cNvPicPr>
            <a:picLocks noChangeAspect="1"/>
          </p:cNvPicPr>
          <p:nvPr/>
        </p:nvPicPr>
        <p:blipFill>
          <a:blip r:embed="rId2"/>
          <a:stretch>
            <a:fillRect/>
          </a:stretch>
        </p:blipFill>
        <p:spPr>
          <a:xfrm>
            <a:off x="500164" y="1863347"/>
            <a:ext cx="11621664" cy="1873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screenshot of a cell phone&#10;&#10;Description generated with very high confidence">
            <a:extLst>
              <a:ext uri="{FF2B5EF4-FFF2-40B4-BE49-F238E27FC236}">
                <a16:creationId xmlns:a16="http://schemas.microsoft.com/office/drawing/2014/main" id="{0883CF24-9FAF-9949-89B3-64F003EB7C52}"/>
              </a:ext>
            </a:extLst>
          </p:cNvPr>
          <p:cNvPicPr>
            <a:picLocks noChangeAspect="1"/>
          </p:cNvPicPr>
          <p:nvPr/>
        </p:nvPicPr>
        <p:blipFill>
          <a:blip r:embed="rId3"/>
          <a:stretch>
            <a:fillRect/>
          </a:stretch>
        </p:blipFill>
        <p:spPr>
          <a:xfrm>
            <a:off x="502148" y="4290645"/>
            <a:ext cx="11619680" cy="188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226341B9-7E65-954F-8A7B-5BF80A22175C}"/>
              </a:ext>
            </a:extLst>
          </p:cNvPr>
          <p:cNvSpPr txBox="1"/>
          <p:nvPr/>
        </p:nvSpPr>
        <p:spPr>
          <a:xfrm>
            <a:off x="502147" y="3921313"/>
            <a:ext cx="2181091" cy="369332"/>
          </a:xfrm>
          <a:prstGeom prst="rect">
            <a:avLst/>
          </a:prstGeom>
          <a:noFill/>
        </p:spPr>
        <p:txBody>
          <a:bodyPr wrap="square" rtlCol="0">
            <a:spAutoFit/>
          </a:bodyPr>
          <a:lstStyle/>
          <a:p>
            <a:r>
              <a:rPr lang="en-US" dirty="0">
                <a:solidFill>
                  <a:schemeClr val="bg1"/>
                </a:solidFill>
              </a:rPr>
              <a:t>CDN (Edge to Mid)</a:t>
            </a:r>
          </a:p>
        </p:txBody>
      </p:sp>
      <p:cxnSp>
        <p:nvCxnSpPr>
          <p:cNvPr id="7" name="Straight Arrow Connector 6">
            <a:extLst>
              <a:ext uri="{FF2B5EF4-FFF2-40B4-BE49-F238E27FC236}">
                <a16:creationId xmlns:a16="http://schemas.microsoft.com/office/drawing/2014/main" id="{ED4939BE-401B-664F-91C2-00C8BDB42C5E}"/>
              </a:ext>
            </a:extLst>
          </p:cNvPr>
          <p:cNvCxnSpPr/>
          <p:nvPr/>
        </p:nvCxnSpPr>
        <p:spPr>
          <a:xfrm>
            <a:off x="7516999" y="3569313"/>
            <a:ext cx="0" cy="1582858"/>
          </a:xfrm>
          <a:prstGeom prst="straightConnector1">
            <a:avLst/>
          </a:prstGeom>
          <a:ln w="381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46AD92-9ED9-7A48-B684-A6CB3D6A2B99}"/>
              </a:ext>
            </a:extLst>
          </p:cNvPr>
          <p:cNvSpPr txBox="1"/>
          <p:nvPr/>
        </p:nvSpPr>
        <p:spPr>
          <a:xfrm>
            <a:off x="500164" y="1494015"/>
            <a:ext cx="779489" cy="369332"/>
          </a:xfrm>
          <a:prstGeom prst="rect">
            <a:avLst/>
          </a:prstGeom>
          <a:noFill/>
        </p:spPr>
        <p:txBody>
          <a:bodyPr wrap="square" rtlCol="0">
            <a:spAutoFit/>
          </a:bodyPr>
          <a:lstStyle/>
          <a:p>
            <a:r>
              <a:rPr lang="en-US" dirty="0">
                <a:solidFill>
                  <a:schemeClr val="bg1"/>
                </a:solidFill>
              </a:rPr>
              <a:t>Origin</a:t>
            </a:r>
          </a:p>
        </p:txBody>
      </p:sp>
      <p:sp>
        <p:nvSpPr>
          <p:cNvPr id="9" name="TextBox 8">
            <a:extLst>
              <a:ext uri="{FF2B5EF4-FFF2-40B4-BE49-F238E27FC236}">
                <a16:creationId xmlns:a16="http://schemas.microsoft.com/office/drawing/2014/main" id="{C55F19D9-4C93-6B4A-BC86-072CA22E15E9}"/>
              </a:ext>
            </a:extLst>
          </p:cNvPr>
          <p:cNvSpPr txBox="1"/>
          <p:nvPr/>
        </p:nvSpPr>
        <p:spPr>
          <a:xfrm>
            <a:off x="500163" y="1110114"/>
            <a:ext cx="8621352" cy="369332"/>
          </a:xfrm>
          <a:prstGeom prst="rect">
            <a:avLst/>
          </a:prstGeom>
          <a:noFill/>
        </p:spPr>
        <p:txBody>
          <a:bodyPr wrap="square" rtlCol="0">
            <a:spAutoFit/>
          </a:bodyPr>
          <a:lstStyle/>
          <a:p>
            <a:r>
              <a:rPr lang="en-US" dirty="0">
                <a:solidFill>
                  <a:schemeClr val="bg1"/>
                </a:solidFill>
              </a:rPr>
              <a:t>TTMS (Time in </a:t>
            </a:r>
            <a:r>
              <a:rPr lang="en-US" dirty="0" err="1">
                <a:solidFill>
                  <a:schemeClr val="bg1"/>
                </a:solidFill>
              </a:rPr>
              <a:t>ms</a:t>
            </a:r>
            <a:r>
              <a:rPr lang="en-US" dirty="0">
                <a:solidFill>
                  <a:schemeClr val="bg1"/>
                </a:solidFill>
              </a:rPr>
              <a:t> spent processing the entire client request until last byte is delivered)</a:t>
            </a:r>
          </a:p>
        </p:txBody>
      </p:sp>
    </p:spTree>
    <p:extLst>
      <p:ext uri="{BB962C8B-B14F-4D97-AF65-F5344CB8AC3E}">
        <p14:creationId xmlns:p14="http://schemas.microsoft.com/office/powerpoint/2010/main" val="47423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652BC-7FB1-A04D-A9B6-04706BE5748A}"/>
              </a:ext>
            </a:extLst>
          </p:cNvPr>
          <p:cNvSpPr txBox="1"/>
          <p:nvPr/>
        </p:nvSpPr>
        <p:spPr>
          <a:xfrm>
            <a:off x="262327" y="202367"/>
            <a:ext cx="11362545" cy="2862322"/>
          </a:xfrm>
          <a:prstGeom prst="rect">
            <a:avLst/>
          </a:prstGeom>
          <a:noFill/>
        </p:spPr>
        <p:txBody>
          <a:bodyPr wrap="square" rtlCol="0">
            <a:spAutoFit/>
          </a:bodyPr>
          <a:lstStyle/>
          <a:p>
            <a:r>
              <a:rPr lang="en-US" dirty="0">
                <a:solidFill>
                  <a:schemeClr val="bg1"/>
                </a:solidFill>
              </a:rPr>
              <a:t>2 Fixes available:</a:t>
            </a:r>
          </a:p>
          <a:p>
            <a:endParaRPr lang="en-US" dirty="0">
              <a:solidFill>
                <a:schemeClr val="bg1"/>
              </a:solidFill>
            </a:endParaRPr>
          </a:p>
          <a:p>
            <a:r>
              <a:rPr lang="en-US" dirty="0">
                <a:solidFill>
                  <a:schemeClr val="bg1"/>
                </a:solidFill>
              </a:rPr>
              <a:t>Problem is that when we enter a “throttled” state the functionality that is supposed to handle congestion does not exist in parent selection. So we end up looping in the state machine as we hit the bad state</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Quick and dirty</a:t>
            </a:r>
          </a:p>
          <a:p>
            <a:pPr marL="742950" lvl="1" indent="-285750">
              <a:buFont typeface="Arial" panose="020B0604020202020204" pitchFamily="34" charset="0"/>
              <a:buChar char="•"/>
            </a:pPr>
            <a:r>
              <a:rPr lang="en-US" dirty="0">
                <a:solidFill>
                  <a:schemeClr val="bg1"/>
                </a:solidFill>
              </a:rPr>
              <a:t>Implement a 502 handler in ATS to immediately kick back to clients during congestion (over the max)</a:t>
            </a:r>
          </a:p>
          <a:p>
            <a:pPr marL="285750" indent="-285750">
              <a:buFont typeface="Arial" panose="020B0604020202020204" pitchFamily="34" charset="0"/>
              <a:buChar char="•"/>
            </a:pPr>
            <a:r>
              <a:rPr lang="en-US" dirty="0">
                <a:solidFill>
                  <a:schemeClr val="bg1"/>
                </a:solidFill>
              </a:rPr>
              <a:t>Fix parent selection (MSO) to handle 502 states and congestion properly</a:t>
            </a:r>
          </a:p>
          <a:p>
            <a:pPr marL="742950" lvl="1" indent="-285750">
              <a:buFont typeface="Arial" panose="020B0604020202020204" pitchFamily="34" charset="0"/>
              <a:buChar char="•"/>
            </a:pPr>
            <a:r>
              <a:rPr lang="en-US" dirty="0">
                <a:solidFill>
                  <a:schemeClr val="bg1"/>
                </a:solidFill>
                <a:hlinkClick r:id="rId2">
                  <a:extLst>
                    <a:ext uri="{A12FA001-AC4F-418D-AE19-62706E023703}">
                      <ahyp:hlinkClr xmlns:ahyp="http://schemas.microsoft.com/office/drawing/2018/hyperlinkcolor" val="tx"/>
                    </a:ext>
                  </a:extLst>
                </a:hlinkClick>
              </a:rPr>
              <a:t>https://github.com/apache/trafficserver/pull/5650</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Already in master, 8.x, and 7.x</a:t>
            </a:r>
          </a:p>
        </p:txBody>
      </p:sp>
      <p:sp>
        <p:nvSpPr>
          <p:cNvPr id="4" name="TextBox 3">
            <a:extLst>
              <a:ext uri="{FF2B5EF4-FFF2-40B4-BE49-F238E27FC236}">
                <a16:creationId xmlns:a16="http://schemas.microsoft.com/office/drawing/2014/main" id="{AACE66BC-3D0A-4B4B-88DF-FC563798327B}"/>
              </a:ext>
            </a:extLst>
          </p:cNvPr>
          <p:cNvSpPr txBox="1"/>
          <p:nvPr/>
        </p:nvSpPr>
        <p:spPr>
          <a:xfrm>
            <a:off x="262327" y="3172552"/>
            <a:ext cx="8770542" cy="923330"/>
          </a:xfrm>
          <a:prstGeom prst="rect">
            <a:avLst/>
          </a:prstGeom>
          <a:noFill/>
        </p:spPr>
        <p:txBody>
          <a:bodyPr wrap="none" rtlCol="0">
            <a:spAutoFit/>
          </a:bodyPr>
          <a:lstStyle/>
          <a:p>
            <a:r>
              <a:rPr lang="en-US" dirty="0">
                <a:solidFill>
                  <a:schemeClr val="bg1"/>
                </a:solidFill>
              </a:rPr>
              <a:t>Also recommend: </a:t>
            </a:r>
            <a:r>
              <a:rPr lang="en-US" dirty="0">
                <a:solidFill>
                  <a:schemeClr val="bg1"/>
                </a:solidFill>
                <a:hlinkClick r:id="rId3">
                  <a:extLst>
                    <a:ext uri="{A12FA001-AC4F-418D-AE19-62706E023703}">
                      <ahyp:hlinkClr xmlns:ahyp="http://schemas.microsoft.com/office/drawing/2018/hyperlinkcolor" val="tx"/>
                    </a:ext>
                  </a:extLst>
                </a:hlinkClick>
              </a:rPr>
              <a:t>https://github.com/apache/trafficserver/pull/5379</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Possible to get stuck in a tight loop when hitting the total max connections on a machine</a:t>
            </a:r>
          </a:p>
          <a:p>
            <a:pPr marL="285750" indent="-285750">
              <a:buFont typeface="Arial" panose="020B0604020202020204" pitchFamily="34" charset="0"/>
              <a:buChar char="•"/>
            </a:pPr>
            <a:r>
              <a:rPr lang="en-US" dirty="0">
                <a:solidFill>
                  <a:schemeClr val="bg1"/>
                </a:solidFill>
              </a:rPr>
              <a:t>Easily </a:t>
            </a:r>
            <a:r>
              <a:rPr lang="en-US" dirty="0" err="1">
                <a:solidFill>
                  <a:schemeClr val="bg1"/>
                </a:solidFill>
              </a:rPr>
              <a:t>pickable</a:t>
            </a:r>
            <a:r>
              <a:rPr lang="en-US" dirty="0">
                <a:solidFill>
                  <a:schemeClr val="bg1"/>
                </a:solidFill>
              </a:rPr>
              <a:t> to 7.x</a:t>
            </a:r>
          </a:p>
        </p:txBody>
      </p:sp>
    </p:spTree>
    <p:extLst>
      <p:ext uri="{BB962C8B-B14F-4D97-AF65-F5344CB8AC3E}">
        <p14:creationId xmlns:p14="http://schemas.microsoft.com/office/powerpoint/2010/main" val="259130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9823-2C25-3C4A-864D-F5B5483FDDE4}"/>
              </a:ext>
            </a:extLst>
          </p:cNvPr>
          <p:cNvSpPr>
            <a:spLocks noGrp="1"/>
          </p:cNvSpPr>
          <p:nvPr>
            <p:ph type="title"/>
          </p:nvPr>
        </p:nvSpPr>
        <p:spPr>
          <a:xfrm>
            <a:off x="210656" y="203574"/>
            <a:ext cx="10515600" cy="1859603"/>
          </a:xfrm>
        </p:spPr>
        <p:txBody>
          <a:bodyPr/>
          <a:lstStyle/>
          <a:p>
            <a:r>
              <a:rPr lang="en-US" sz="3200" dirty="0"/>
              <a:t>The Thundering herd</a:t>
            </a:r>
          </a:p>
        </p:txBody>
      </p:sp>
      <p:sp>
        <p:nvSpPr>
          <p:cNvPr id="3" name="TextBox 2">
            <a:extLst>
              <a:ext uri="{FF2B5EF4-FFF2-40B4-BE49-F238E27FC236}">
                <a16:creationId xmlns:a16="http://schemas.microsoft.com/office/drawing/2014/main" id="{4B3E50D6-D9F9-6947-AF7E-54A794CF0870}"/>
              </a:ext>
            </a:extLst>
          </p:cNvPr>
          <p:cNvSpPr txBox="1"/>
          <p:nvPr/>
        </p:nvSpPr>
        <p:spPr>
          <a:xfrm>
            <a:off x="210656" y="2063177"/>
            <a:ext cx="10139516" cy="1200329"/>
          </a:xfrm>
          <a:prstGeom prst="rect">
            <a:avLst/>
          </a:prstGeom>
          <a:noFill/>
        </p:spPr>
        <p:txBody>
          <a:bodyPr wrap="square" rtlCol="0">
            <a:spAutoFit/>
          </a:bodyPr>
          <a:lstStyle/>
          <a:p>
            <a:r>
              <a:rPr lang="en-US" sz="3600" dirty="0">
                <a:solidFill>
                  <a:schemeClr val="bg1"/>
                </a:solidFill>
              </a:rPr>
              <a:t>When multiple clients request the same content before it has been cached</a:t>
            </a:r>
          </a:p>
        </p:txBody>
      </p:sp>
    </p:spTree>
    <p:extLst>
      <p:ext uri="{BB962C8B-B14F-4D97-AF65-F5344CB8AC3E}">
        <p14:creationId xmlns:p14="http://schemas.microsoft.com/office/powerpoint/2010/main" val="2427933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566ED2-00B7-A142-8334-48415FB86A0D}"/>
              </a:ext>
            </a:extLst>
          </p:cNvPr>
          <p:cNvSpPr txBox="1"/>
          <p:nvPr/>
        </p:nvSpPr>
        <p:spPr>
          <a:xfrm>
            <a:off x="846944" y="697043"/>
            <a:ext cx="9893508" cy="1477328"/>
          </a:xfrm>
          <a:prstGeom prst="rect">
            <a:avLst/>
          </a:prstGeom>
          <a:noFill/>
        </p:spPr>
        <p:txBody>
          <a:bodyPr wrap="square" rtlCol="0">
            <a:spAutoFit/>
          </a:bodyPr>
          <a:lstStyle/>
          <a:p>
            <a:r>
              <a:rPr lang="en-US" dirty="0">
                <a:solidFill>
                  <a:schemeClr val="bg1"/>
                </a:solidFill>
              </a:rPr>
              <a:t>These mitigations work fine, until you have simultaneous requests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ATS depends on the headers being cached to consider an object as “In Cache”</a:t>
            </a:r>
          </a:p>
          <a:p>
            <a:pPr marL="285750" indent="-285750">
              <a:buFont typeface="Arial" panose="020B0604020202020204" pitchFamily="34" charset="0"/>
              <a:buChar char="•"/>
            </a:pPr>
            <a:r>
              <a:rPr lang="en-US" dirty="0">
                <a:solidFill>
                  <a:schemeClr val="bg1"/>
                </a:solidFill>
              </a:rPr>
              <a:t>If you have multiple simultaneous requests for the same object at the same instant you can still end up with a flood going to origin</a:t>
            </a:r>
          </a:p>
        </p:txBody>
      </p:sp>
      <p:sp>
        <p:nvSpPr>
          <p:cNvPr id="4" name="TextBox 3">
            <a:extLst>
              <a:ext uri="{FF2B5EF4-FFF2-40B4-BE49-F238E27FC236}">
                <a16:creationId xmlns:a16="http://schemas.microsoft.com/office/drawing/2014/main" id="{426463E0-6B8A-3641-9DD7-6BCA446543A4}"/>
              </a:ext>
            </a:extLst>
          </p:cNvPr>
          <p:cNvSpPr txBox="1"/>
          <p:nvPr/>
        </p:nvSpPr>
        <p:spPr>
          <a:xfrm>
            <a:off x="846944" y="2795665"/>
            <a:ext cx="9623685" cy="3139321"/>
          </a:xfrm>
          <a:prstGeom prst="rect">
            <a:avLst/>
          </a:prstGeom>
          <a:noFill/>
        </p:spPr>
        <p:txBody>
          <a:bodyPr wrap="square" rtlCol="0">
            <a:spAutoFit/>
          </a:bodyPr>
          <a:lstStyle/>
          <a:p>
            <a:r>
              <a:rPr lang="en-US" dirty="0">
                <a:solidFill>
                  <a:schemeClr val="bg1"/>
                </a:solidFill>
              </a:rPr>
              <a:t>ATS Open Read/Write retries and timing</a:t>
            </a:r>
          </a:p>
          <a:p>
            <a:pPr marL="285750" indent="-285750">
              <a:buFont typeface="Arial" panose="020B0604020202020204" pitchFamily="34" charset="0"/>
              <a:buChar char="•"/>
            </a:pPr>
            <a:r>
              <a:rPr lang="en-US" dirty="0">
                <a:solidFill>
                  <a:schemeClr val="bg1"/>
                </a:solidFill>
              </a:rPr>
              <a:t>When a request first comes in ATS will first attempt a read lock to determine if an object exists</a:t>
            </a:r>
          </a:p>
          <a:p>
            <a:pPr marL="742950" lvl="1" indent="-285750">
              <a:buFont typeface="Arial" panose="020B0604020202020204" pitchFamily="34" charset="0"/>
              <a:buChar char="•"/>
            </a:pPr>
            <a:r>
              <a:rPr lang="en-US" dirty="0">
                <a:solidFill>
                  <a:schemeClr val="bg1"/>
                </a:solidFill>
              </a:rPr>
              <a:t>For linear video you can end up with contention as you have multiple clients all trying to access fresh content at the same time</a:t>
            </a:r>
          </a:p>
          <a:p>
            <a:pPr marL="285750" indent="-285750">
              <a:buFont typeface="Arial" panose="020B0604020202020204" pitchFamily="34" charset="0"/>
              <a:buChar char="•"/>
            </a:pPr>
            <a:r>
              <a:rPr lang="en-US" dirty="0">
                <a:solidFill>
                  <a:schemeClr val="bg1"/>
                </a:solidFill>
              </a:rPr>
              <a:t>If the read lock fails (because the content does not exist) then a write lock is attempted</a:t>
            </a:r>
          </a:p>
          <a:p>
            <a:pPr marL="742950" lvl="1" indent="-285750">
              <a:buFont typeface="Arial" panose="020B0604020202020204" pitchFamily="34" charset="0"/>
              <a:buChar char="•"/>
            </a:pPr>
            <a:r>
              <a:rPr lang="en-US" dirty="0">
                <a:solidFill>
                  <a:schemeClr val="bg1"/>
                </a:solidFill>
              </a:rPr>
              <a:t>In this case if headers have not come back you can have multiple clients all waiting on the write lock. They will never go back for a read lock and so you still end up with a herd to the origin to update the same content multiple times</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endParaRPr lang="en-US" dirty="0">
              <a:solidFill>
                <a:schemeClr val="bg1"/>
              </a:solidFill>
            </a:endParaRPr>
          </a:p>
          <a:p>
            <a:r>
              <a:rPr lang="en-US" dirty="0">
                <a:solidFill>
                  <a:schemeClr val="bg1"/>
                </a:solidFill>
              </a:rPr>
              <a:t>The Solution: Collapsed Forwarding (or Request Coalescing) &amp; changing retries</a:t>
            </a:r>
          </a:p>
        </p:txBody>
      </p:sp>
    </p:spTree>
    <p:extLst>
      <p:ext uri="{BB962C8B-B14F-4D97-AF65-F5344CB8AC3E}">
        <p14:creationId xmlns:p14="http://schemas.microsoft.com/office/powerpoint/2010/main" val="2806166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7F89-B53B-AD4E-9EA3-A22B6D42CFEF}"/>
              </a:ext>
            </a:extLst>
          </p:cNvPr>
          <p:cNvSpPr>
            <a:spLocks noGrp="1"/>
          </p:cNvSpPr>
          <p:nvPr>
            <p:ph type="title"/>
          </p:nvPr>
        </p:nvSpPr>
        <p:spPr/>
        <p:txBody>
          <a:bodyPr/>
          <a:lstStyle/>
          <a:p>
            <a:r>
              <a:rPr lang="en-US" dirty="0"/>
              <a:t>collapsed forwarding</a:t>
            </a:r>
          </a:p>
        </p:txBody>
      </p:sp>
    </p:spTree>
    <p:extLst>
      <p:ext uri="{BB962C8B-B14F-4D97-AF65-F5344CB8AC3E}">
        <p14:creationId xmlns:p14="http://schemas.microsoft.com/office/powerpoint/2010/main" val="237447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AF98A1-69D9-B24F-BFE2-EF4AEC1B7BCE}"/>
              </a:ext>
            </a:extLst>
          </p:cNvPr>
          <p:cNvSpPr txBox="1"/>
          <p:nvPr/>
        </p:nvSpPr>
        <p:spPr>
          <a:xfrm>
            <a:off x="232475" y="224724"/>
            <a:ext cx="10779071" cy="4524315"/>
          </a:xfrm>
          <a:prstGeom prst="rect">
            <a:avLst/>
          </a:prstGeom>
          <a:noFill/>
        </p:spPr>
        <p:txBody>
          <a:bodyPr wrap="square" rtlCol="0">
            <a:spAutoFit/>
          </a:bodyPr>
          <a:lstStyle/>
          <a:p>
            <a:r>
              <a:rPr lang="en-US" dirty="0">
                <a:solidFill>
                  <a:schemeClr val="bg1"/>
                </a:solidFill>
              </a:rPr>
              <a:t>Problem Sequence:</a:t>
            </a:r>
          </a:p>
          <a:p>
            <a:pPr marL="285750" indent="-285750">
              <a:buFont typeface="Arial" panose="020B0604020202020204" pitchFamily="34" charset="0"/>
              <a:buChar char="•"/>
            </a:pPr>
            <a:r>
              <a:rPr lang="en-US" dirty="0">
                <a:solidFill>
                  <a:schemeClr val="bg1"/>
                </a:solidFill>
              </a:rPr>
              <a:t>Client requests object</a:t>
            </a:r>
          </a:p>
          <a:p>
            <a:pPr marL="285750" indent="-285750">
              <a:buFont typeface="Arial" panose="020B0604020202020204" pitchFamily="34" charset="0"/>
              <a:buChar char="•"/>
            </a:pPr>
            <a:r>
              <a:rPr lang="en-US" dirty="0" err="1">
                <a:solidFill>
                  <a:schemeClr val="bg1"/>
                </a:solidFill>
              </a:rPr>
              <a:t>Cachekey</a:t>
            </a:r>
            <a:r>
              <a:rPr lang="en-US" dirty="0">
                <a:solidFill>
                  <a:schemeClr val="bg1"/>
                </a:solidFill>
              </a:rPr>
              <a:t> (hash of the request </a:t>
            </a:r>
            <a:r>
              <a:rPr lang="en-US" dirty="0" err="1">
                <a:solidFill>
                  <a:schemeClr val="bg1"/>
                </a:solidFill>
              </a:rPr>
              <a:t>url</a:t>
            </a:r>
            <a:r>
              <a:rPr lang="en-US" dirty="0">
                <a:solidFill>
                  <a:schemeClr val="bg1"/>
                </a:solidFill>
              </a:rPr>
              <a:t>) is generated</a:t>
            </a:r>
          </a:p>
          <a:p>
            <a:pPr marL="285750" indent="-285750">
              <a:buFont typeface="Arial" panose="020B0604020202020204" pitchFamily="34" charset="0"/>
              <a:buChar char="•"/>
            </a:pPr>
            <a:r>
              <a:rPr lang="en-US" dirty="0">
                <a:solidFill>
                  <a:schemeClr val="bg1"/>
                </a:solidFill>
              </a:rPr>
              <a:t>Key is checked for existence</a:t>
            </a:r>
          </a:p>
          <a:p>
            <a:pPr marL="742950" lvl="1" indent="-285750">
              <a:buFont typeface="Arial" panose="020B0604020202020204" pitchFamily="34" charset="0"/>
              <a:buChar char="•"/>
            </a:pPr>
            <a:r>
              <a:rPr lang="en-US" dirty="0">
                <a:solidFill>
                  <a:schemeClr val="bg1"/>
                </a:solidFill>
              </a:rPr>
              <a:t>If key does not exist, object not in cache or it is currently being fetched and headers have not been written</a:t>
            </a:r>
          </a:p>
          <a:p>
            <a:pPr marL="1200150" lvl="2" indent="-285750">
              <a:buFont typeface="Arial" panose="020B0604020202020204" pitchFamily="34" charset="0"/>
              <a:buChar char="•"/>
            </a:pPr>
            <a:r>
              <a:rPr lang="en-US" dirty="0">
                <a:solidFill>
                  <a:schemeClr val="bg1"/>
                </a:solidFill>
              </a:rPr>
              <a:t>Attempts to grab write lock</a:t>
            </a:r>
          </a:p>
          <a:p>
            <a:pPr marL="1200150" lvl="2" indent="-285750">
              <a:buFont typeface="Arial" panose="020B0604020202020204" pitchFamily="34" charset="0"/>
              <a:buChar char="•"/>
            </a:pPr>
            <a:r>
              <a:rPr lang="en-US" dirty="0">
                <a:solidFill>
                  <a:schemeClr val="bg1"/>
                </a:solidFill>
              </a:rPr>
              <a:t>Go to origin for object</a:t>
            </a:r>
          </a:p>
          <a:p>
            <a:pPr marL="742950" lvl="1" indent="-285750">
              <a:buFont typeface="Arial" panose="020B0604020202020204" pitchFamily="34" charset="0"/>
              <a:buChar char="•"/>
            </a:pPr>
            <a:r>
              <a:rPr lang="en-US" dirty="0">
                <a:solidFill>
                  <a:schemeClr val="bg1"/>
                </a:solidFill>
              </a:rPr>
              <a:t>If key exists</a:t>
            </a:r>
          </a:p>
          <a:p>
            <a:pPr marL="1200150" lvl="2" indent="-285750">
              <a:buFont typeface="Arial" panose="020B0604020202020204" pitchFamily="34" charset="0"/>
              <a:buChar char="•"/>
            </a:pPr>
            <a:r>
              <a:rPr lang="en-US" dirty="0">
                <a:solidFill>
                  <a:schemeClr val="bg1"/>
                </a:solidFill>
              </a:rPr>
              <a:t>Grab read lock</a:t>
            </a:r>
          </a:p>
          <a:p>
            <a:pPr marL="1657350" lvl="3" indent="-285750">
              <a:buFont typeface="Arial" panose="020B0604020202020204" pitchFamily="34" charset="0"/>
              <a:buChar char="•"/>
            </a:pPr>
            <a:r>
              <a:rPr lang="en-US" dirty="0">
                <a:solidFill>
                  <a:schemeClr val="bg1"/>
                </a:solidFill>
              </a:rPr>
              <a:t>Success – serve from cache</a:t>
            </a:r>
          </a:p>
          <a:p>
            <a:pPr marL="1657350" lvl="3" indent="-285750">
              <a:buFont typeface="Arial" panose="020B0604020202020204" pitchFamily="34" charset="0"/>
              <a:buChar char="•"/>
            </a:pPr>
            <a:r>
              <a:rPr lang="en-US" dirty="0">
                <a:solidFill>
                  <a:schemeClr val="bg1"/>
                </a:solidFill>
              </a:rPr>
              <a:t>Failure – Obtain write lock and attempt to go to origin</a:t>
            </a:r>
          </a:p>
          <a:p>
            <a:pPr marL="1657350" lvl="3"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problem occurs when the majority of requests arrive before the headers have arrived back from the first request, so the object has no entry in cache.  This can occur in a live video scenario with constant new objects and clients all following a live stream</a:t>
            </a:r>
          </a:p>
        </p:txBody>
      </p:sp>
    </p:spTree>
    <p:extLst>
      <p:ext uri="{BB962C8B-B14F-4D97-AF65-F5344CB8AC3E}">
        <p14:creationId xmlns:p14="http://schemas.microsoft.com/office/powerpoint/2010/main" val="1560256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350766-C27A-2F49-966A-8FB2B45C9AEF}"/>
              </a:ext>
            </a:extLst>
          </p:cNvPr>
          <p:cNvSpPr txBox="1"/>
          <p:nvPr/>
        </p:nvSpPr>
        <p:spPr>
          <a:xfrm>
            <a:off x="213852" y="243348"/>
            <a:ext cx="11584858" cy="3693319"/>
          </a:xfrm>
          <a:prstGeom prst="rect">
            <a:avLst/>
          </a:prstGeom>
          <a:noFill/>
        </p:spPr>
        <p:txBody>
          <a:bodyPr wrap="square" rtlCol="0">
            <a:spAutoFit/>
          </a:bodyPr>
          <a:lstStyle/>
          <a:p>
            <a:r>
              <a:rPr lang="en-US" dirty="0">
                <a:solidFill>
                  <a:schemeClr val="bg1"/>
                </a:solidFill>
              </a:rPr>
              <a:t>Similar to the open read and write is collapsed forwarding</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Currently available as a plugin in ATS</a:t>
            </a:r>
          </a:p>
          <a:p>
            <a:pPr marL="742950" lvl="1" indent="-285750">
              <a:buFont typeface="Arial" panose="020B0604020202020204" pitchFamily="34" charset="0"/>
              <a:buChar char="•"/>
            </a:pPr>
            <a:r>
              <a:rPr lang="en-US" dirty="0">
                <a:solidFill>
                  <a:schemeClr val="bg1"/>
                </a:solidFill>
              </a:rPr>
              <a:t>We (and others) have seen some issues with internal error codes leaking back to clients</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WIP PR: </a:t>
            </a:r>
            <a:r>
              <a:rPr lang="en-US" dirty="0">
                <a:solidFill>
                  <a:schemeClr val="bg1"/>
                </a:solidFill>
                <a:hlinkClick r:id="rId2">
                  <a:extLst>
                    <a:ext uri="{A12FA001-AC4F-418D-AE19-62706E023703}">
                      <ahyp:hlinkClr xmlns:ahyp="http://schemas.microsoft.com/office/drawing/2018/hyperlinkcolor" val="tx"/>
                    </a:ext>
                  </a:extLst>
                </a:hlinkClick>
              </a:rPr>
              <a:t>https://github.com/apache/trafficserver/pull/5377</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We have run (a slightly more up to date version) in production canaries when possible</a:t>
            </a:r>
          </a:p>
          <a:p>
            <a:pPr marL="742950" lvl="1" indent="-285750">
              <a:buFont typeface="Arial" panose="020B0604020202020204" pitchFamily="34" charset="0"/>
              <a:buChar char="•"/>
            </a:pPr>
            <a:r>
              <a:rPr lang="en-US" dirty="0">
                <a:solidFill>
                  <a:schemeClr val="bg1"/>
                </a:solidFill>
              </a:rPr>
              <a:t>Appears to help in the edge scenario greatly, &gt;95% collapse rate</a:t>
            </a:r>
          </a:p>
          <a:p>
            <a:pPr marL="742950" lvl="1" indent="-285750">
              <a:buFont typeface="Arial" panose="020B0604020202020204" pitchFamily="34" charset="0"/>
              <a:buChar char="•"/>
            </a:pPr>
            <a:r>
              <a:rPr lang="en-US" dirty="0">
                <a:solidFill>
                  <a:schemeClr val="bg1"/>
                </a:solidFill>
              </a:rPr>
              <a:t>Mid usage saw almost no collapsing so this needs more investigation before it is ready</a:t>
            </a:r>
          </a:p>
          <a:p>
            <a:pPr marL="742950" lvl="1" indent="-285750">
              <a:buFont typeface="Arial" panose="020B0604020202020204" pitchFamily="34" charset="0"/>
              <a:buChar char="•"/>
            </a:pPr>
            <a:r>
              <a:rPr lang="en-US" dirty="0">
                <a:solidFill>
                  <a:schemeClr val="bg1"/>
                </a:solidFill>
              </a:rPr>
              <a:t>Code is fairly simple, returns to read lock check if within write retry limit</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Much of this may change in the future, current discussions around re-working read and write locks/retries/</a:t>
            </a:r>
            <a:r>
              <a:rPr lang="en-US" dirty="0" err="1">
                <a:solidFill>
                  <a:schemeClr val="bg1"/>
                </a:solidFill>
              </a:rPr>
              <a:t>etc</a:t>
            </a:r>
            <a:r>
              <a:rPr lang="en-US" dirty="0">
                <a:solidFill>
                  <a:schemeClr val="bg1"/>
                </a:solidFill>
              </a:rPr>
              <a:t> to be done in a single state to alleviate many headaches</a:t>
            </a:r>
          </a:p>
        </p:txBody>
      </p:sp>
    </p:spTree>
    <p:extLst>
      <p:ext uri="{BB962C8B-B14F-4D97-AF65-F5344CB8AC3E}">
        <p14:creationId xmlns:p14="http://schemas.microsoft.com/office/powerpoint/2010/main" val="1669155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2ED0D-CCD5-764C-842E-F0B33324CBA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5815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E5AB69-8CBC-AA46-839B-DBBBE2423E6F}"/>
              </a:ext>
            </a:extLst>
          </p:cNvPr>
          <p:cNvPicPr>
            <a:picLocks noChangeAspect="1"/>
          </p:cNvPicPr>
          <p:nvPr/>
        </p:nvPicPr>
        <p:blipFill>
          <a:blip r:embed="rId2"/>
          <a:stretch>
            <a:fillRect/>
          </a:stretch>
        </p:blipFill>
        <p:spPr>
          <a:xfrm>
            <a:off x="0" y="4530924"/>
            <a:ext cx="5874786" cy="2327077"/>
          </a:xfrm>
          <a:prstGeom prst="rect">
            <a:avLst/>
          </a:prstGeom>
        </p:spPr>
      </p:pic>
      <p:pic>
        <p:nvPicPr>
          <p:cNvPr id="6" name="Picture 5">
            <a:extLst>
              <a:ext uri="{FF2B5EF4-FFF2-40B4-BE49-F238E27FC236}">
                <a16:creationId xmlns:a16="http://schemas.microsoft.com/office/drawing/2014/main" id="{B4BE62A4-CA25-A243-B362-F81F793FAFAA}"/>
              </a:ext>
            </a:extLst>
          </p:cNvPr>
          <p:cNvPicPr>
            <a:picLocks noChangeAspect="1"/>
          </p:cNvPicPr>
          <p:nvPr/>
        </p:nvPicPr>
        <p:blipFill>
          <a:blip r:embed="rId3"/>
          <a:stretch>
            <a:fillRect/>
          </a:stretch>
        </p:blipFill>
        <p:spPr>
          <a:xfrm>
            <a:off x="6304934" y="4530924"/>
            <a:ext cx="5887065" cy="2327075"/>
          </a:xfrm>
          <a:prstGeom prst="rect">
            <a:avLst/>
          </a:prstGeom>
        </p:spPr>
      </p:pic>
      <p:pic>
        <p:nvPicPr>
          <p:cNvPr id="8" name="Picture 7">
            <a:extLst>
              <a:ext uri="{FF2B5EF4-FFF2-40B4-BE49-F238E27FC236}">
                <a16:creationId xmlns:a16="http://schemas.microsoft.com/office/drawing/2014/main" id="{4C8519EA-9F22-4045-9828-4848313F319D}"/>
              </a:ext>
            </a:extLst>
          </p:cNvPr>
          <p:cNvPicPr>
            <a:picLocks noChangeAspect="1"/>
          </p:cNvPicPr>
          <p:nvPr/>
        </p:nvPicPr>
        <p:blipFill>
          <a:blip r:embed="rId4"/>
          <a:stretch>
            <a:fillRect/>
          </a:stretch>
        </p:blipFill>
        <p:spPr>
          <a:xfrm>
            <a:off x="6234756" y="1619779"/>
            <a:ext cx="5957244" cy="2318041"/>
          </a:xfrm>
          <a:prstGeom prst="rect">
            <a:avLst/>
          </a:prstGeom>
        </p:spPr>
      </p:pic>
      <p:pic>
        <p:nvPicPr>
          <p:cNvPr id="10" name="Picture 9">
            <a:extLst>
              <a:ext uri="{FF2B5EF4-FFF2-40B4-BE49-F238E27FC236}">
                <a16:creationId xmlns:a16="http://schemas.microsoft.com/office/drawing/2014/main" id="{DB1B7359-08D6-A74F-B5DD-551A5DCC83C0}"/>
              </a:ext>
            </a:extLst>
          </p:cNvPr>
          <p:cNvPicPr>
            <a:picLocks noChangeAspect="1"/>
          </p:cNvPicPr>
          <p:nvPr/>
        </p:nvPicPr>
        <p:blipFill>
          <a:blip r:embed="rId5"/>
          <a:stretch>
            <a:fillRect/>
          </a:stretch>
        </p:blipFill>
        <p:spPr>
          <a:xfrm>
            <a:off x="0" y="1619779"/>
            <a:ext cx="5871845" cy="2318041"/>
          </a:xfrm>
          <a:prstGeom prst="rect">
            <a:avLst/>
          </a:prstGeom>
        </p:spPr>
      </p:pic>
      <p:sp>
        <p:nvSpPr>
          <p:cNvPr id="11" name="TextBox 10">
            <a:extLst>
              <a:ext uri="{FF2B5EF4-FFF2-40B4-BE49-F238E27FC236}">
                <a16:creationId xmlns:a16="http://schemas.microsoft.com/office/drawing/2014/main" id="{B9ADC77D-FACB-9341-BF00-627F2A1B707A}"/>
              </a:ext>
            </a:extLst>
          </p:cNvPr>
          <p:cNvSpPr txBox="1"/>
          <p:nvPr/>
        </p:nvSpPr>
        <p:spPr>
          <a:xfrm>
            <a:off x="147484" y="346587"/>
            <a:ext cx="2141292" cy="646331"/>
          </a:xfrm>
          <a:prstGeom prst="rect">
            <a:avLst/>
          </a:prstGeom>
          <a:noFill/>
        </p:spPr>
        <p:txBody>
          <a:bodyPr wrap="none" rtlCol="0">
            <a:spAutoFit/>
          </a:bodyPr>
          <a:lstStyle/>
          <a:p>
            <a:r>
              <a:rPr lang="en-US" dirty="0">
                <a:solidFill>
                  <a:schemeClr val="bg1"/>
                </a:solidFill>
              </a:rPr>
              <a:t>CF off</a:t>
            </a:r>
          </a:p>
          <a:p>
            <a:r>
              <a:rPr lang="en-US" dirty="0">
                <a:solidFill>
                  <a:schemeClr val="bg1"/>
                </a:solidFill>
              </a:rPr>
              <a:t>Other mitigations off</a:t>
            </a:r>
          </a:p>
        </p:txBody>
      </p:sp>
      <p:sp>
        <p:nvSpPr>
          <p:cNvPr id="12" name="TextBox 11">
            <a:extLst>
              <a:ext uri="{FF2B5EF4-FFF2-40B4-BE49-F238E27FC236}">
                <a16:creationId xmlns:a16="http://schemas.microsoft.com/office/drawing/2014/main" id="{52AC0DA1-351A-1943-B29C-2BDA9A43CF49}"/>
              </a:ext>
            </a:extLst>
          </p:cNvPr>
          <p:cNvSpPr txBox="1"/>
          <p:nvPr/>
        </p:nvSpPr>
        <p:spPr>
          <a:xfrm>
            <a:off x="6590581" y="319177"/>
            <a:ext cx="4032322" cy="646331"/>
          </a:xfrm>
          <a:prstGeom prst="rect">
            <a:avLst/>
          </a:prstGeom>
          <a:noFill/>
        </p:spPr>
        <p:txBody>
          <a:bodyPr wrap="none" rtlCol="0">
            <a:spAutoFit/>
          </a:bodyPr>
          <a:lstStyle/>
          <a:p>
            <a:r>
              <a:rPr lang="en-US" dirty="0">
                <a:solidFill>
                  <a:schemeClr val="bg1"/>
                </a:solidFill>
              </a:rPr>
              <a:t>CF on with 5 read retries, 30 write retries</a:t>
            </a:r>
          </a:p>
          <a:p>
            <a:r>
              <a:rPr lang="en-US" dirty="0">
                <a:solidFill>
                  <a:schemeClr val="bg1"/>
                </a:solidFill>
              </a:rPr>
              <a:t>Other mitigations off</a:t>
            </a:r>
          </a:p>
        </p:txBody>
      </p:sp>
    </p:spTree>
    <p:extLst>
      <p:ext uri="{BB962C8B-B14F-4D97-AF65-F5344CB8AC3E}">
        <p14:creationId xmlns:p14="http://schemas.microsoft.com/office/powerpoint/2010/main" val="2205864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EEED-834F-1A44-9C01-52F0CB726D36}"/>
              </a:ext>
            </a:extLst>
          </p:cNvPr>
          <p:cNvSpPr>
            <a:spLocks noGrp="1"/>
          </p:cNvSpPr>
          <p:nvPr>
            <p:ph type="title"/>
          </p:nvPr>
        </p:nvSpPr>
        <p:spPr/>
        <p:txBody>
          <a:bodyPr/>
          <a:lstStyle/>
          <a:p>
            <a:r>
              <a:rPr lang="en-US" dirty="0"/>
              <a:t>Settings to tweak</a:t>
            </a:r>
          </a:p>
        </p:txBody>
      </p:sp>
    </p:spTree>
    <p:extLst>
      <p:ext uri="{BB962C8B-B14F-4D97-AF65-F5344CB8AC3E}">
        <p14:creationId xmlns:p14="http://schemas.microsoft.com/office/powerpoint/2010/main" val="3040832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9F6896-6ACA-3E45-8740-0A0758444F81}"/>
              </a:ext>
            </a:extLst>
          </p:cNvPr>
          <p:cNvSpPr txBox="1"/>
          <p:nvPr/>
        </p:nvSpPr>
        <p:spPr>
          <a:xfrm>
            <a:off x="250166" y="207033"/>
            <a:ext cx="11706045"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chemeClr val="bg1"/>
                </a:solidFill>
              </a:rPr>
              <a:t>Transaction_active_timeout_in</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Transaction_active_timeout_out</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Connect_attempts_timeout</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Connect_attempts_max_retries</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Open_read_retry_time</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Max_open_read_retries</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Max_open_write_retries</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Origin_max_connections</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Read While Writer</a:t>
            </a:r>
          </a:p>
        </p:txBody>
      </p:sp>
    </p:spTree>
    <p:extLst>
      <p:ext uri="{BB962C8B-B14F-4D97-AF65-F5344CB8AC3E}">
        <p14:creationId xmlns:p14="http://schemas.microsoft.com/office/powerpoint/2010/main" val="4207636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2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3CAC-013E-A24C-9383-A8D568371BCB}"/>
              </a:ext>
            </a:extLst>
          </p:cNvPr>
          <p:cNvSpPr>
            <a:spLocks noGrp="1"/>
          </p:cNvSpPr>
          <p:nvPr>
            <p:ph type="title"/>
          </p:nvPr>
        </p:nvSpPr>
        <p:spPr/>
        <p:txBody>
          <a:bodyPr/>
          <a:lstStyle/>
          <a:p>
            <a:r>
              <a:rPr lang="en-US" dirty="0"/>
              <a:t>Optimal cases</a:t>
            </a:r>
          </a:p>
        </p:txBody>
      </p:sp>
    </p:spTree>
    <p:extLst>
      <p:ext uri="{BB962C8B-B14F-4D97-AF65-F5344CB8AC3E}">
        <p14:creationId xmlns:p14="http://schemas.microsoft.com/office/powerpoint/2010/main" val="78204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85C7-B237-5F49-9B6E-2831CC8D9D44}"/>
              </a:ext>
            </a:extLst>
          </p:cNvPr>
          <p:cNvSpPr>
            <a:spLocks noGrp="1"/>
          </p:cNvSpPr>
          <p:nvPr>
            <p:ph type="title"/>
          </p:nvPr>
        </p:nvSpPr>
        <p:spPr>
          <a:xfrm>
            <a:off x="372888" y="137207"/>
            <a:ext cx="7266776" cy="710826"/>
          </a:xfrm>
        </p:spPr>
        <p:txBody>
          <a:bodyPr/>
          <a:lstStyle/>
          <a:p>
            <a:r>
              <a:rPr lang="en-US" sz="3200" dirty="0"/>
              <a:t>Static Content</a:t>
            </a:r>
          </a:p>
        </p:txBody>
      </p:sp>
      <p:sp>
        <p:nvSpPr>
          <p:cNvPr id="4" name="TextBox 3">
            <a:extLst>
              <a:ext uri="{FF2B5EF4-FFF2-40B4-BE49-F238E27FC236}">
                <a16:creationId xmlns:a16="http://schemas.microsoft.com/office/drawing/2014/main" id="{D27FD743-E263-4841-8B8C-D1DBDE2BBE74}"/>
              </a:ext>
            </a:extLst>
          </p:cNvPr>
          <p:cNvSpPr txBox="1"/>
          <p:nvPr/>
        </p:nvSpPr>
        <p:spPr>
          <a:xfrm>
            <a:off x="508819" y="1061884"/>
            <a:ext cx="8413955"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Request comes in from multiple clients simultaneously for the same content </a:t>
            </a:r>
          </a:p>
          <a:p>
            <a:pPr marL="742950" lvl="1" indent="-285750">
              <a:buFont typeface="Arial" panose="020B0604020202020204" pitchFamily="34" charset="0"/>
              <a:buChar char="•"/>
            </a:pPr>
            <a:r>
              <a:rPr lang="en-US" dirty="0">
                <a:solidFill>
                  <a:schemeClr val="bg1"/>
                </a:solidFill>
              </a:rPr>
              <a:t>i.e. Steam pushes out an update for a popular game</a:t>
            </a:r>
          </a:p>
          <a:p>
            <a:pPr marL="285750" indent="-285750">
              <a:buFont typeface="Arial" panose="020B0604020202020204" pitchFamily="34" charset="0"/>
              <a:buChar char="•"/>
            </a:pPr>
            <a:r>
              <a:rPr lang="en-US" dirty="0">
                <a:solidFill>
                  <a:schemeClr val="bg1"/>
                </a:solidFill>
              </a:rPr>
              <a:t>Original requests start to populate the cache, meanwhile some clients slip through to the origin</a:t>
            </a:r>
          </a:p>
          <a:p>
            <a:pPr marL="285750" indent="-285750">
              <a:buFont typeface="Arial" panose="020B0604020202020204" pitchFamily="34" charset="0"/>
              <a:buChar char="•"/>
            </a:pPr>
            <a:r>
              <a:rPr lang="en-US" dirty="0">
                <a:solidFill>
                  <a:schemeClr val="bg1"/>
                </a:solidFill>
              </a:rPr>
              <a:t>In a short time the cache is full and no more herd</a:t>
            </a:r>
          </a:p>
        </p:txBody>
      </p:sp>
      <p:sp>
        <p:nvSpPr>
          <p:cNvPr id="6" name="TextBox 5">
            <a:extLst>
              <a:ext uri="{FF2B5EF4-FFF2-40B4-BE49-F238E27FC236}">
                <a16:creationId xmlns:a16="http://schemas.microsoft.com/office/drawing/2014/main" id="{A6DD3591-2BAF-CF41-A28E-3E37DF6D6361}"/>
              </a:ext>
            </a:extLst>
          </p:cNvPr>
          <p:cNvSpPr txBox="1"/>
          <p:nvPr/>
        </p:nvSpPr>
        <p:spPr>
          <a:xfrm>
            <a:off x="3870134" y="5532894"/>
            <a:ext cx="4451731" cy="369332"/>
          </a:xfrm>
          <a:prstGeom prst="rect">
            <a:avLst/>
          </a:prstGeom>
          <a:noFill/>
        </p:spPr>
        <p:txBody>
          <a:bodyPr wrap="none" rtlCol="0">
            <a:spAutoFit/>
          </a:bodyPr>
          <a:lstStyle/>
          <a:p>
            <a:r>
              <a:rPr lang="en-US" dirty="0">
                <a:solidFill>
                  <a:schemeClr val="bg1"/>
                </a:solidFill>
              </a:rPr>
              <a:t>New </a:t>
            </a:r>
            <a:r>
              <a:rPr lang="en-US" dirty="0" err="1">
                <a:solidFill>
                  <a:schemeClr val="bg1"/>
                </a:solidFill>
              </a:rPr>
              <a:t>PlayerUnknown’s</a:t>
            </a:r>
            <a:r>
              <a:rPr lang="en-US" dirty="0">
                <a:solidFill>
                  <a:schemeClr val="bg1"/>
                </a:solidFill>
              </a:rPr>
              <a:t> </a:t>
            </a:r>
            <a:r>
              <a:rPr lang="en-US" dirty="0" err="1">
                <a:solidFill>
                  <a:schemeClr val="bg1"/>
                </a:solidFill>
              </a:rPr>
              <a:t>BattleGrounds</a:t>
            </a:r>
            <a:r>
              <a:rPr lang="en-US" dirty="0">
                <a:solidFill>
                  <a:schemeClr val="bg1"/>
                </a:solidFill>
              </a:rPr>
              <a:t> Update</a:t>
            </a:r>
          </a:p>
        </p:txBody>
      </p:sp>
      <p:pic>
        <p:nvPicPr>
          <p:cNvPr id="8" name="Picture 7" descr="A picture containing object, toilet&#10;&#10;Description automatically generated">
            <a:extLst>
              <a:ext uri="{FF2B5EF4-FFF2-40B4-BE49-F238E27FC236}">
                <a16:creationId xmlns:a16="http://schemas.microsoft.com/office/drawing/2014/main" id="{485FA5D6-B668-9747-ADC6-7E5FC0E67094}"/>
              </a:ext>
            </a:extLst>
          </p:cNvPr>
          <p:cNvPicPr>
            <a:picLocks noChangeAspect="1"/>
          </p:cNvPicPr>
          <p:nvPr/>
        </p:nvPicPr>
        <p:blipFill>
          <a:blip r:embed="rId3"/>
          <a:stretch>
            <a:fillRect/>
          </a:stretch>
        </p:blipFill>
        <p:spPr>
          <a:xfrm>
            <a:off x="0" y="3065770"/>
            <a:ext cx="12192000" cy="2276290"/>
          </a:xfrm>
          <a:prstGeom prst="rect">
            <a:avLst/>
          </a:prstGeom>
        </p:spPr>
      </p:pic>
    </p:spTree>
    <p:extLst>
      <p:ext uri="{BB962C8B-B14F-4D97-AF65-F5344CB8AC3E}">
        <p14:creationId xmlns:p14="http://schemas.microsoft.com/office/powerpoint/2010/main" val="187935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4ADA-56BA-314E-BE8F-54DA7ABAB4D5}"/>
              </a:ext>
            </a:extLst>
          </p:cNvPr>
          <p:cNvSpPr>
            <a:spLocks noGrp="1"/>
          </p:cNvSpPr>
          <p:nvPr>
            <p:ph type="title"/>
          </p:nvPr>
        </p:nvSpPr>
        <p:spPr>
          <a:xfrm>
            <a:off x="269650" y="59417"/>
            <a:ext cx="5023021" cy="862387"/>
          </a:xfrm>
        </p:spPr>
        <p:txBody>
          <a:bodyPr/>
          <a:lstStyle/>
          <a:p>
            <a:r>
              <a:rPr lang="en-US" sz="3200" dirty="0"/>
              <a:t>Linear Video</a:t>
            </a:r>
          </a:p>
        </p:txBody>
      </p:sp>
      <p:sp>
        <p:nvSpPr>
          <p:cNvPr id="3" name="TextBox 2">
            <a:extLst>
              <a:ext uri="{FF2B5EF4-FFF2-40B4-BE49-F238E27FC236}">
                <a16:creationId xmlns:a16="http://schemas.microsoft.com/office/drawing/2014/main" id="{A2D433AF-7F73-AD44-846F-1814E212F7FC}"/>
              </a:ext>
            </a:extLst>
          </p:cNvPr>
          <p:cNvSpPr txBox="1"/>
          <p:nvPr/>
        </p:nvSpPr>
        <p:spPr>
          <a:xfrm>
            <a:off x="269650" y="1069955"/>
            <a:ext cx="10257504"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Multiple clients all request the same new content at the same time</a:t>
            </a:r>
          </a:p>
          <a:p>
            <a:pPr marL="742950" lvl="1" indent="-285750">
              <a:buFont typeface="Arial" panose="020B0604020202020204" pitchFamily="34" charset="0"/>
              <a:buChar char="•"/>
            </a:pPr>
            <a:r>
              <a:rPr lang="en-US" dirty="0">
                <a:solidFill>
                  <a:schemeClr val="bg1"/>
                </a:solidFill>
              </a:rPr>
              <a:t>i.e. New video asset from a live playlist of a live channel that rolls every couple of seconds</a:t>
            </a:r>
          </a:p>
          <a:p>
            <a:pPr marL="285750" indent="-285750">
              <a:buFont typeface="Arial" panose="020B0604020202020204" pitchFamily="34" charset="0"/>
              <a:buChar char="•"/>
            </a:pPr>
            <a:r>
              <a:rPr lang="en-US" dirty="0">
                <a:solidFill>
                  <a:schemeClr val="bg1"/>
                </a:solidFill>
              </a:rPr>
              <a:t>Each set of clients come back to request new, un-cached assets, every couple seconds</a:t>
            </a:r>
          </a:p>
          <a:p>
            <a:pPr marL="285750" indent="-285750">
              <a:buFont typeface="Arial" panose="020B0604020202020204" pitchFamily="34" charset="0"/>
              <a:buChar char="•"/>
            </a:pPr>
            <a:r>
              <a:rPr lang="en-US" dirty="0">
                <a:solidFill>
                  <a:schemeClr val="bg1"/>
                </a:solidFill>
              </a:rPr>
              <a:t>Linear video is a herd generation machine</a:t>
            </a:r>
          </a:p>
        </p:txBody>
      </p:sp>
      <p:pic>
        <p:nvPicPr>
          <p:cNvPr id="7" name="Picture 6">
            <a:extLst>
              <a:ext uri="{FF2B5EF4-FFF2-40B4-BE49-F238E27FC236}">
                <a16:creationId xmlns:a16="http://schemas.microsoft.com/office/drawing/2014/main" id="{67EDC41B-E5B1-9A49-A231-FD8C869265F5}"/>
              </a:ext>
            </a:extLst>
          </p:cNvPr>
          <p:cNvPicPr>
            <a:picLocks noChangeAspect="1"/>
          </p:cNvPicPr>
          <p:nvPr/>
        </p:nvPicPr>
        <p:blipFill>
          <a:blip r:embed="rId2"/>
          <a:stretch>
            <a:fillRect/>
          </a:stretch>
        </p:blipFill>
        <p:spPr>
          <a:xfrm>
            <a:off x="0" y="3109171"/>
            <a:ext cx="12192000" cy="2305495"/>
          </a:xfrm>
          <a:prstGeom prst="rect">
            <a:avLst/>
          </a:prstGeom>
        </p:spPr>
      </p:pic>
      <p:sp>
        <p:nvSpPr>
          <p:cNvPr id="8" name="TextBox 7">
            <a:extLst>
              <a:ext uri="{FF2B5EF4-FFF2-40B4-BE49-F238E27FC236}">
                <a16:creationId xmlns:a16="http://schemas.microsoft.com/office/drawing/2014/main" id="{54443912-92EA-834F-80BD-73B404D6520A}"/>
              </a:ext>
            </a:extLst>
          </p:cNvPr>
          <p:cNvSpPr txBox="1"/>
          <p:nvPr/>
        </p:nvSpPr>
        <p:spPr>
          <a:xfrm>
            <a:off x="3171161" y="5562817"/>
            <a:ext cx="5855770" cy="369332"/>
          </a:xfrm>
          <a:prstGeom prst="rect">
            <a:avLst/>
          </a:prstGeom>
          <a:noFill/>
        </p:spPr>
        <p:txBody>
          <a:bodyPr wrap="none" rtlCol="0">
            <a:spAutoFit/>
          </a:bodyPr>
          <a:lstStyle/>
          <a:p>
            <a:r>
              <a:rPr lang="en-US" dirty="0">
                <a:solidFill>
                  <a:schemeClr val="bg1"/>
                </a:solidFill>
              </a:rPr>
              <a:t>Sample linear video service, follows normal viewing patterns</a:t>
            </a:r>
          </a:p>
        </p:txBody>
      </p:sp>
    </p:spTree>
    <p:extLst>
      <p:ext uri="{BB962C8B-B14F-4D97-AF65-F5344CB8AC3E}">
        <p14:creationId xmlns:p14="http://schemas.microsoft.com/office/powerpoint/2010/main" val="61669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80BBA-1070-C442-928A-D1426F1730F3}"/>
              </a:ext>
            </a:extLst>
          </p:cNvPr>
          <p:cNvSpPr txBox="1"/>
          <p:nvPr/>
        </p:nvSpPr>
        <p:spPr>
          <a:xfrm>
            <a:off x="368710" y="235974"/>
            <a:ext cx="9881419" cy="4462760"/>
          </a:xfrm>
          <a:prstGeom prst="rect">
            <a:avLst/>
          </a:prstGeom>
          <a:noFill/>
        </p:spPr>
        <p:txBody>
          <a:bodyPr wrap="square" rtlCol="0">
            <a:spAutoFit/>
          </a:bodyPr>
          <a:lstStyle/>
          <a:p>
            <a:r>
              <a:rPr lang="en-US" sz="3200" dirty="0">
                <a:solidFill>
                  <a:schemeClr val="bg1"/>
                </a:solidFill>
              </a:rPr>
              <a:t>Optimal Flow (in our two tier architecture):</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Clients open connections to edges (first tier)</a:t>
            </a:r>
          </a:p>
          <a:p>
            <a:pPr marL="742950" lvl="1" indent="-285750">
              <a:buFont typeface="Arial" panose="020B0604020202020204" pitchFamily="34" charset="0"/>
              <a:buChar char="•"/>
            </a:pPr>
            <a:r>
              <a:rPr lang="en-US" dirty="0">
                <a:solidFill>
                  <a:schemeClr val="bg1"/>
                </a:solidFill>
              </a:rPr>
              <a:t>Edge accepts request</a:t>
            </a:r>
          </a:p>
          <a:p>
            <a:pPr marL="742950" lvl="1" indent="-285750">
              <a:buFont typeface="Arial" panose="020B0604020202020204" pitchFamily="34" charset="0"/>
              <a:buChar char="•"/>
            </a:pPr>
            <a:r>
              <a:rPr lang="en-US" dirty="0">
                <a:solidFill>
                  <a:schemeClr val="bg1"/>
                </a:solidFill>
              </a:rPr>
              <a:t>Opens connection to Mid (second tier)</a:t>
            </a:r>
          </a:p>
          <a:p>
            <a:pPr marL="742950" lvl="1" indent="-285750">
              <a:buFont typeface="Arial" panose="020B0604020202020204" pitchFamily="34" charset="0"/>
              <a:buChar char="•"/>
            </a:pPr>
            <a:r>
              <a:rPr lang="en-US" dirty="0">
                <a:solidFill>
                  <a:schemeClr val="bg1"/>
                </a:solidFill>
              </a:rPr>
              <a:t>Waits for reply from Mid</a:t>
            </a:r>
          </a:p>
          <a:p>
            <a:pPr marL="1200150" lvl="2" indent="-285750">
              <a:buFont typeface="Arial" panose="020B0604020202020204" pitchFamily="34" charset="0"/>
              <a:buChar char="•"/>
            </a:pPr>
            <a:r>
              <a:rPr lang="en-US" dirty="0">
                <a:solidFill>
                  <a:schemeClr val="bg1"/>
                </a:solidFill>
              </a:rPr>
              <a:t>Remaining duplicate requests go to Edge</a:t>
            </a:r>
          </a:p>
          <a:p>
            <a:pPr marL="1200150" lvl="2" indent="-285750">
              <a:buFont typeface="Arial" panose="020B0604020202020204" pitchFamily="34" charset="0"/>
              <a:buChar char="•"/>
            </a:pPr>
            <a:r>
              <a:rPr lang="en-US" dirty="0">
                <a:solidFill>
                  <a:schemeClr val="bg1"/>
                </a:solidFill>
              </a:rPr>
              <a:t>Edge recognize duplicate requests</a:t>
            </a:r>
          </a:p>
          <a:p>
            <a:pPr marL="1200150" lvl="2" indent="-285750">
              <a:buFont typeface="Arial" panose="020B0604020202020204" pitchFamily="34" charset="0"/>
              <a:buChar char="•"/>
            </a:pPr>
            <a:r>
              <a:rPr lang="en-US" dirty="0">
                <a:solidFill>
                  <a:schemeClr val="bg1"/>
                </a:solidFill>
              </a:rPr>
              <a:t>Edge waits for data from initial request before serving duplicate requests (in parallel, Read while Writer ATS setting)</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Mid accepts request from Edge</a:t>
            </a:r>
          </a:p>
          <a:p>
            <a:pPr marL="742950" lvl="1" indent="-285750">
              <a:buFont typeface="Arial" panose="020B0604020202020204" pitchFamily="34" charset="0"/>
              <a:buChar char="•"/>
            </a:pPr>
            <a:r>
              <a:rPr lang="en-US" dirty="0">
                <a:solidFill>
                  <a:schemeClr val="bg1"/>
                </a:solidFill>
              </a:rPr>
              <a:t>Mid opens connection to origin</a:t>
            </a:r>
          </a:p>
          <a:p>
            <a:pPr marL="1200150" lvl="2" indent="-285750">
              <a:buFont typeface="Arial" panose="020B0604020202020204" pitchFamily="34" charset="0"/>
              <a:buChar char="•"/>
            </a:pPr>
            <a:r>
              <a:rPr lang="en-US" dirty="0">
                <a:solidFill>
                  <a:schemeClr val="bg1"/>
                </a:solidFill>
              </a:rPr>
              <a:t>Mid recognizes duplicate Edge requests</a:t>
            </a:r>
          </a:p>
          <a:p>
            <a:pPr marL="1200150" lvl="2" indent="-285750">
              <a:buFont typeface="Arial" panose="020B0604020202020204" pitchFamily="34" charset="0"/>
              <a:buChar char="•"/>
            </a:pPr>
            <a:r>
              <a:rPr lang="en-US" dirty="0">
                <a:solidFill>
                  <a:schemeClr val="bg1"/>
                </a:solidFill>
              </a:rPr>
              <a:t>Mid waits for data from initial request before serving duplicate Edge requests</a:t>
            </a:r>
          </a:p>
        </p:txBody>
      </p:sp>
      <p:sp>
        <p:nvSpPr>
          <p:cNvPr id="4" name="TextBox 3">
            <a:extLst>
              <a:ext uri="{FF2B5EF4-FFF2-40B4-BE49-F238E27FC236}">
                <a16:creationId xmlns:a16="http://schemas.microsoft.com/office/drawing/2014/main" id="{6A8A2ACF-AEEF-3747-818E-3FF798412C19}"/>
              </a:ext>
            </a:extLst>
          </p:cNvPr>
          <p:cNvSpPr txBox="1"/>
          <p:nvPr/>
        </p:nvSpPr>
        <p:spPr>
          <a:xfrm>
            <a:off x="368710" y="4826983"/>
            <a:ext cx="9306232" cy="1754326"/>
          </a:xfrm>
          <a:prstGeom prst="rect">
            <a:avLst/>
          </a:prstGeom>
          <a:noFill/>
        </p:spPr>
        <p:txBody>
          <a:bodyPr wrap="square" rtlCol="0">
            <a:spAutoFit/>
          </a:bodyPr>
          <a:lstStyle/>
          <a:p>
            <a:r>
              <a:rPr lang="en-US" dirty="0">
                <a:solidFill>
                  <a:schemeClr val="bg1"/>
                </a:solidFill>
              </a:rPr>
              <a:t>In optimal scenario:</a:t>
            </a:r>
          </a:p>
          <a:p>
            <a:pPr marL="285750" indent="-285750">
              <a:buFont typeface="Arial" panose="020B0604020202020204" pitchFamily="34" charset="0"/>
              <a:buChar char="•"/>
            </a:pPr>
            <a:r>
              <a:rPr lang="en-US" dirty="0">
                <a:solidFill>
                  <a:schemeClr val="bg1"/>
                </a:solidFill>
              </a:rPr>
              <a:t>Origin quickly responds to Mids</a:t>
            </a:r>
          </a:p>
          <a:p>
            <a:pPr marL="285750" indent="-285750">
              <a:buFont typeface="Arial" panose="020B0604020202020204" pitchFamily="34" charset="0"/>
              <a:buChar char="•"/>
            </a:pPr>
            <a:r>
              <a:rPr lang="en-US" dirty="0">
                <a:solidFill>
                  <a:schemeClr val="bg1"/>
                </a:solidFill>
              </a:rPr>
              <a:t>Mids fill cache and quickly respond to Edges</a:t>
            </a:r>
          </a:p>
          <a:p>
            <a:pPr marL="285750" indent="-285750">
              <a:buFont typeface="Arial" panose="020B0604020202020204" pitchFamily="34" charset="0"/>
              <a:buChar char="•"/>
            </a:pPr>
            <a:r>
              <a:rPr lang="en-US" dirty="0">
                <a:solidFill>
                  <a:schemeClr val="bg1"/>
                </a:solidFill>
              </a:rPr>
              <a:t>Edges to clients</a:t>
            </a:r>
          </a:p>
          <a:p>
            <a:pPr marL="285750" indent="-285750">
              <a:buFont typeface="Arial" panose="020B0604020202020204" pitchFamily="34" charset="0"/>
              <a:buChar char="•"/>
            </a:pPr>
            <a:r>
              <a:rPr lang="en-US" dirty="0">
                <a:solidFill>
                  <a:schemeClr val="bg1"/>
                </a:solidFill>
              </a:rPr>
              <a:t> </a:t>
            </a:r>
          </a:p>
          <a:p>
            <a:pPr marL="285750" indent="-285750">
              <a:buFont typeface="Arial" panose="020B0604020202020204" pitchFamily="34" charset="0"/>
              <a:buChar char="•"/>
            </a:pPr>
            <a:r>
              <a:rPr lang="en-US" dirty="0">
                <a:solidFill>
                  <a:schemeClr val="bg1"/>
                </a:solidFill>
              </a:rPr>
              <a:t>Profit!!</a:t>
            </a:r>
          </a:p>
        </p:txBody>
      </p:sp>
    </p:spTree>
    <p:extLst>
      <p:ext uri="{BB962C8B-B14F-4D97-AF65-F5344CB8AC3E}">
        <p14:creationId xmlns:p14="http://schemas.microsoft.com/office/powerpoint/2010/main" val="320146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D6ED-7D6A-F544-83EA-4D7120BA8075}"/>
              </a:ext>
            </a:extLst>
          </p:cNvPr>
          <p:cNvSpPr>
            <a:spLocks noGrp="1"/>
          </p:cNvSpPr>
          <p:nvPr>
            <p:ph type="title"/>
          </p:nvPr>
        </p:nvSpPr>
        <p:spPr/>
        <p:txBody>
          <a:bodyPr/>
          <a:lstStyle/>
          <a:p>
            <a:r>
              <a:rPr lang="en-US" dirty="0"/>
              <a:t>When things go wrong</a:t>
            </a:r>
          </a:p>
        </p:txBody>
      </p:sp>
    </p:spTree>
    <p:extLst>
      <p:ext uri="{BB962C8B-B14F-4D97-AF65-F5344CB8AC3E}">
        <p14:creationId xmlns:p14="http://schemas.microsoft.com/office/powerpoint/2010/main" val="42873646"/>
      </p:ext>
    </p:extLst>
  </p:cSld>
  <p:clrMapOvr>
    <a:masterClrMapping/>
  </p:clrMapOvr>
</p:sld>
</file>

<file path=ppt/theme/theme1.xml><?xml version="1.0" encoding="utf-8"?>
<a:theme xmlns:a="http://schemas.openxmlformats.org/drawingml/2006/main" name="Speaker's Bureau Master Slides Dark">
  <a:themeElements>
    <a:clrScheme name="Custom 71">
      <a:dk1>
        <a:srgbClr val="050505"/>
      </a:dk1>
      <a:lt1>
        <a:srgbClr val="FFFFFF"/>
      </a:lt1>
      <a:dk2>
        <a:srgbClr val="2A2B2C"/>
      </a:dk2>
      <a:lt2>
        <a:srgbClr val="A4A4A4"/>
      </a:lt2>
      <a:accent1>
        <a:srgbClr val="368DD4"/>
      </a:accent1>
      <a:accent2>
        <a:srgbClr val="1ACFE1"/>
      </a:accent2>
      <a:accent3>
        <a:srgbClr val="FB533E"/>
      </a:accent3>
      <a:accent4>
        <a:srgbClr val="46C583"/>
      </a:accent4>
      <a:accent5>
        <a:srgbClr val="BC42D3"/>
      </a:accent5>
      <a:accent6>
        <a:srgbClr val="FF9170"/>
      </a:accent6>
      <a:hlink>
        <a:srgbClr val="1D1D1D"/>
      </a:hlink>
      <a:folHlink>
        <a:srgbClr val="1D1D1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1"/>
          </a:solidFill>
        </a:ln>
      </a:spPr>
      <a:bodyPr rtlCol="0" anchor="ctr"/>
      <a:lstStyle>
        <a:defPPr algn="ctr">
          <a:defRPr cap="all" dirty="0">
            <a:solidFill>
              <a:schemeClr val="accent1"/>
            </a:solidFill>
            <a:latin typeface="Gotham Book" charset="0"/>
            <a:ea typeface="Gotham Book" charset="0"/>
            <a:cs typeface="Gotham Book"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67b8ba1-2641-4546-82e0-f917ca8ebd37">
      <UserInfo>
        <DisplayName>Cerrelli, Carmen (Contractor)</DisplayName>
        <AccountId>194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4C98ACCCB4F54C85C008FDA0805FC1" ma:contentTypeVersion="4" ma:contentTypeDescription="Create a new document." ma:contentTypeScope="" ma:versionID="9d3ea7f5678c265a919ecc362519c867">
  <xsd:schema xmlns:xsd="http://www.w3.org/2001/XMLSchema" xmlns:xs="http://www.w3.org/2001/XMLSchema" xmlns:p="http://schemas.microsoft.com/office/2006/metadata/properties" xmlns:ns2="8a543b37-5fd8-439e-afd1-d592df8509f5" xmlns:ns3="867b8ba1-2641-4546-82e0-f917ca8ebd37" targetNamespace="http://schemas.microsoft.com/office/2006/metadata/properties" ma:root="true" ma:fieldsID="b5245b6833f3199e596bbd3686fd2504" ns2:_="" ns3:_="">
    <xsd:import namespace="8a543b37-5fd8-439e-afd1-d592df8509f5"/>
    <xsd:import namespace="867b8ba1-2641-4546-82e0-f917ca8ebd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43b37-5fd8-439e-afd1-d592df850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7b8ba1-2641-4546-82e0-f917ca8ebd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63295A-71DA-44AE-8375-8EEBE63262D7}">
  <ds:schemaRefs>
    <ds:schemaRef ds:uri="http://schemas.microsoft.com/office/2006/metadata/properties"/>
    <ds:schemaRef ds:uri="http://schemas.microsoft.com/office/infopath/2007/PartnerControls"/>
    <ds:schemaRef ds:uri="867b8ba1-2641-4546-82e0-f917ca8ebd37"/>
  </ds:schemaRefs>
</ds:datastoreItem>
</file>

<file path=customXml/itemProps2.xml><?xml version="1.0" encoding="utf-8"?>
<ds:datastoreItem xmlns:ds="http://schemas.openxmlformats.org/officeDocument/2006/customXml" ds:itemID="{2582DDDC-9A4D-43E7-94A9-6E68FDED7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543b37-5fd8-439e-afd1-d592df8509f5"/>
    <ds:schemaRef ds:uri="867b8ba1-2641-4546-82e0-f917ca8ebd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3BE7C6-51C3-4E5A-AB86-4D8A525AA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36677</TotalTime>
  <Words>2895</Words>
  <Application>Microsoft Macintosh PowerPoint</Application>
  <PresentationFormat>Widescreen</PresentationFormat>
  <Paragraphs>289</Paragraphs>
  <Slides>48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.AppleSystemUIFont</vt:lpstr>
      <vt:lpstr>Arial</vt:lpstr>
      <vt:lpstr>Calibri</vt:lpstr>
      <vt:lpstr>Gotham</vt:lpstr>
      <vt:lpstr>Gotham Book</vt:lpstr>
      <vt:lpstr>Gotham Light</vt:lpstr>
      <vt:lpstr>Speaker's Bureau Master Slides Dark</vt:lpstr>
      <vt:lpstr>Taming the herd   linear video at comcast</vt:lpstr>
      <vt:lpstr>PowerPoint Presentation</vt:lpstr>
      <vt:lpstr>What is a herd?</vt:lpstr>
      <vt:lpstr>The Thundering herd</vt:lpstr>
      <vt:lpstr>Optimal cases</vt:lpstr>
      <vt:lpstr>Static Content</vt:lpstr>
      <vt:lpstr>Linear Video</vt:lpstr>
      <vt:lpstr>PowerPoint Presentation</vt:lpstr>
      <vt:lpstr>When things go wrong</vt:lpstr>
      <vt:lpstr>PowerPoint Presentation</vt:lpstr>
      <vt:lpstr>PowerPoint Presentation</vt:lpstr>
      <vt:lpstr>PowerPoint Presentation</vt:lpstr>
      <vt:lpstr>origin issues</vt:lpstr>
      <vt:lpstr>PowerPoint Presentation</vt:lpstr>
      <vt:lpstr>PowerPoint Presentation</vt:lpstr>
      <vt:lpstr>PowerPoint Presentation</vt:lpstr>
      <vt:lpstr>ats settings</vt:lpstr>
      <vt:lpstr>PowerPoint Presentation</vt:lpstr>
      <vt:lpstr>Timeouts</vt:lpstr>
      <vt:lpstr>PowerPoint Presentation</vt:lpstr>
      <vt:lpstr>PowerPoint Presentation</vt:lpstr>
      <vt:lpstr>PowerPoint Presentation</vt:lpstr>
      <vt:lpstr>Connection timeouts/retries</vt:lpstr>
      <vt:lpstr>PowerPoint Presentation</vt:lpstr>
      <vt:lpstr>Negative caching origin down wait for cache</vt:lpstr>
      <vt:lpstr>PowerPoint Presentation</vt:lpstr>
      <vt:lpstr>PowerPoint Presentation</vt:lpstr>
      <vt:lpstr>Read while writer</vt:lpstr>
      <vt:lpstr>PowerPoint Presentation</vt:lpstr>
      <vt:lpstr>Open read/write</vt:lpstr>
      <vt:lpstr>PowerPoint Presentation</vt:lpstr>
      <vt:lpstr>PowerPoint Presentation</vt:lpstr>
      <vt:lpstr>Retries</vt:lpstr>
      <vt:lpstr>PowerPoint Presentation</vt:lpstr>
      <vt:lpstr>Origin max connections</vt:lpstr>
      <vt:lpstr>PowerPoint Presentation</vt:lpstr>
      <vt:lpstr>PowerPoint Presentation</vt:lpstr>
      <vt:lpstr>Origin max mso bug – beware ps/MSO use</vt:lpstr>
      <vt:lpstr>PowerPoint Presentation</vt:lpstr>
      <vt:lpstr>PowerPoint Presentation</vt:lpstr>
      <vt:lpstr>collapsed forwarding</vt:lpstr>
      <vt:lpstr>PowerPoint Presentation</vt:lpstr>
      <vt:lpstr>PowerPoint Presentation</vt:lpstr>
      <vt:lpstr>PowerPoint Presentation</vt:lpstr>
      <vt:lpstr>PowerPoint Presentation</vt:lpstr>
      <vt:lpstr>Settings to tweak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 Power Point Template (lcng)</dc:title>
  <dc:creator/>
  <cp:lastModifiedBy>Microsoft Office User</cp:lastModifiedBy>
  <cp:revision>331</cp:revision>
  <dcterms:created xsi:type="dcterms:W3CDTF">2017-07-25T14:43:38Z</dcterms:created>
  <dcterms:modified xsi:type="dcterms:W3CDTF">2019-09-10T00:15:21Z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0x010100424C98ACCCB4F54C85C008FDA0805FC1</vt:lpwstr>
  </property>
</Properties>
</file>