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93" r:id="rId2"/>
    <p:sldId id="357" r:id="rId3"/>
    <p:sldId id="304" r:id="rId4"/>
    <p:sldId id="309" r:id="rId5"/>
    <p:sldId id="308" r:id="rId6"/>
    <p:sldId id="355" r:id="rId7"/>
    <p:sldId id="364" r:id="rId8"/>
    <p:sldId id="302" r:id="rId9"/>
    <p:sldId id="365" r:id="rId10"/>
    <p:sldId id="315" r:id="rId11"/>
    <p:sldId id="295" r:id="rId12"/>
    <p:sldId id="358" r:id="rId13"/>
    <p:sldId id="330" r:id="rId14"/>
    <p:sldId id="334" r:id="rId15"/>
    <p:sldId id="294" r:id="rId16"/>
    <p:sldId id="300" r:id="rId17"/>
    <p:sldId id="333" r:id="rId18"/>
    <p:sldId id="335" r:id="rId19"/>
    <p:sldId id="332" r:id="rId20"/>
    <p:sldId id="338" r:id="rId21"/>
    <p:sldId id="340" r:id="rId22"/>
    <p:sldId id="359" r:id="rId23"/>
    <p:sldId id="363" r:id="rId24"/>
    <p:sldId id="362" r:id="rId25"/>
    <p:sldId id="341" r:id="rId26"/>
    <p:sldId id="361" r:id="rId27"/>
    <p:sldId id="342" r:id="rId28"/>
    <p:sldId id="346" r:id="rId29"/>
    <p:sldId id="347" r:id="rId30"/>
    <p:sldId id="348" r:id="rId31"/>
    <p:sldId id="343" r:id="rId32"/>
    <p:sldId id="344" r:id="rId33"/>
    <p:sldId id="349" r:id="rId34"/>
    <p:sldId id="303" r:id="rId35"/>
    <p:sldId id="351" r:id="rId36"/>
    <p:sldId id="352" r:id="rId37"/>
    <p:sldId id="353" r:id="rId38"/>
    <p:sldId id="312" r:id="rId39"/>
    <p:sldId id="368" r:id="rId40"/>
    <p:sldId id="371" r:id="rId41"/>
    <p:sldId id="369" r:id="rId42"/>
    <p:sldId id="370" r:id="rId43"/>
    <p:sldId id="36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6CD4"/>
    <a:srgbClr val="D92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E8BEF-2657-3A4A-985F-A81E8FD9A91E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00DA7-EA3B-0D4C-BC97-7642116DD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63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6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83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07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56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24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71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36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42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7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4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35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78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8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5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6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1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00DA7-EA3B-0D4C-BC97-7642116DDB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6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read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84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CCEBB-AE46-684A-95DC-C1F299B030B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2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B48A-15C2-1C4D-856F-3A3FC7C2A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9E9CC-ECBF-884F-8A34-498F3A3DA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CE1FA-1EB5-804B-9C07-7002F4DF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4AA76-BC98-B040-8F45-B3569EACB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3B6F6-9254-0E42-ABB5-F23FC960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8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A3F95-8D53-024D-A711-8DD1A13BC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61021-10BD-7843-90DC-43EBCDD9C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C8959-822E-8142-AF46-DC3229F5F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51A3-B542-4440-909B-0FBC4E72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CFAB7-A650-D048-85C7-E5D7C1413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7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02A3B-8F48-8047-B863-4ED0BC60D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18315-4485-FD43-B295-62ABE75FD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71847-7107-2247-B3BA-F5C8446E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E0FAD-7239-BF49-8039-A18E82CB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3C14-F85F-924C-8773-C25E3A25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340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Month, Date,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4" y="6009639"/>
            <a:ext cx="152764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90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5732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86454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357176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1573411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27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5344133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9114855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43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/>
          </p:nvPr>
        </p:nvSpPr>
        <p:spPr>
          <a:xfrm>
            <a:off x="4586454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/>
          </p:nvPr>
        </p:nvSpPr>
        <p:spPr>
          <a:xfrm>
            <a:off x="8357176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03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Break with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8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50989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564310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18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ll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24376" y="1590675"/>
            <a:ext cx="6005661" cy="3688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1"/>
          </p:nvPr>
        </p:nvSpPr>
        <p:spPr>
          <a:xfrm>
            <a:off x="7989253" y="1590675"/>
            <a:ext cx="3303587" cy="36877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18226" y="440048"/>
            <a:ext cx="5730784" cy="511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4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2"/>
          </p:nvPr>
        </p:nvSpPr>
        <p:spPr>
          <a:xfrm>
            <a:off x="352436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8"/>
          <p:cNvSpPr>
            <a:spLocks noGrp="1"/>
          </p:cNvSpPr>
          <p:nvPr>
            <p:ph sz="quarter" idx="13"/>
          </p:nvPr>
        </p:nvSpPr>
        <p:spPr>
          <a:xfrm>
            <a:off x="623300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894163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7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0A16-751B-4C4B-9CAF-328F45F5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9E7F5-7FC9-3A4C-9F7B-5B527C5E9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B83F3-0E0D-4B46-9B79-B2CA0DB8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B6B75-F052-5445-AE41-4A9E6AE5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47704-0F96-3546-BDF7-1E6D93B9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75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for Charts &amp; Graph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 userDrawn="1"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681B-401E-E948-A5DC-EE145234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B6FEB-D63A-6241-BAF1-385E04E3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EE81A-3F7D-9843-98D3-CF83CDE5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F19FE-8E75-B547-93BD-65C0BFBA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65026-D125-E747-AD18-DC257A61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3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F1F0-26FA-034B-B486-2EF66013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1CE45-4262-474B-A41C-096720DD2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838F8-5095-214B-9F1C-95AFD092B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1AE85-6C60-8640-A39E-AD2AA9A0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DB6CC-D75E-1B43-940E-954865D2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E5ABC-5052-5A47-A006-E37C86A3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7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B775-3E28-964F-B8C6-BDB1902D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16A5A-7738-374A-AAB6-F0A004C64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E866F-1BE4-854C-89AC-3F95985A0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4C38E-DB62-5D48-86B2-A35622A6A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298C04-C40A-E245-8583-BD0DA7554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D842F-BD9B-5943-9EFC-42ADDAFB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BF43B-064C-384F-A0D4-A7A0443C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42736-5BB1-AF42-B22C-F5140B7D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4FD1-812F-194D-B66A-0A0E83DC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362AA-8EA6-B84D-83E5-125850F3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D6811-BD63-3747-BCC9-29C78459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AC5BE-6906-C643-9EFA-50792D62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2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D8B8CD-9C6D-AF4A-8F58-EB0F328B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2159F-19E2-A648-B93C-F60392BC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EDD76-433D-B643-85FF-43BB263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6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CB7BC-C7FE-8141-AC9B-24007AA7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F570-C2F4-EA44-ACDE-D48C4947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E751-F41F-BB45-811E-0116D66E1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A34D-34B0-1241-AE84-486192F3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5C804-5618-5147-A610-381B8D41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D09C0-F492-CD40-8723-37E0FFBF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7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7C12-9E73-2C4B-B5E5-66AA47FD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17AEB-CFE5-4B4B-8F93-14DAF3F1A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3D813-92D0-934C-B61D-D9B1C3A6E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9A5FA-9360-9447-A979-5A7C1618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7DDEF-753A-C64C-8D99-44461EC3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EA1F5-9F18-6046-BE6D-0D70E0D6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0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98C84-FB1A-9C4C-811A-65B754ED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B4A23-717A-F742-9372-3E8359A65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68DE0-25CD-DC4D-B3F3-C1063B5F0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1C50-A31E-8D48-BBFB-4022C53836CC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108C7-7CC6-264A-BC4F-127FFEF47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C62B8-3905-9043-8C4F-7A621E5CD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A1B4-1D61-0B43-9C7D-02A81B9B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4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9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trafficcontrol/pull/3567" TargetMode="External"/><Relationship Id="rId2" Type="http://schemas.openxmlformats.org/officeDocument/2006/relationships/hyperlink" Target="https://github.com/apache/trafficcontrol/pull/3585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etacloud/gil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etacloud/gilt" TargetMode="Externa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Automating Apache Traffic Control Environment Deployments with Ansible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15340" y="5878916"/>
            <a:ext cx="3035461" cy="4063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June, 20th, 2019</a:t>
            </a:r>
          </a:p>
        </p:txBody>
      </p:sp>
    </p:spTree>
    <p:extLst>
      <p:ext uri="{BB962C8B-B14F-4D97-AF65-F5344CB8AC3E}">
        <p14:creationId xmlns:p14="http://schemas.microsoft.com/office/powerpoint/2010/main" val="776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CDN Anatomy</a:t>
            </a:r>
          </a:p>
        </p:txBody>
      </p:sp>
    </p:spTree>
    <p:extLst>
      <p:ext uri="{BB962C8B-B14F-4D97-AF65-F5344CB8AC3E}">
        <p14:creationId xmlns:p14="http://schemas.microsoft.com/office/powerpoint/2010/main" val="27818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7"/>
    </mc:Choice>
    <mc:Fallback xmlns="">
      <p:transition spd="slow" advTm="155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Traffic Control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CD030F5-4AD4-704F-B523-00F4A917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4948" y="1209642"/>
            <a:ext cx="1852925" cy="1097280"/>
          </a:xfrm>
          <a:prstGeom prst="rect">
            <a:avLst/>
          </a:prstGeom>
          <a:noFill/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C583E0E-F59E-014A-A803-BEAB1C10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14946" y="2700608"/>
            <a:ext cx="1852925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F5FCE6D-C4C6-9F42-A6DD-6186CA70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14946" y="4185382"/>
            <a:ext cx="1852925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BBD046BE-FFBE-BB48-85C1-3415D343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117470" y="2700608"/>
            <a:ext cx="1852925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966E39F-E9E2-5D48-9261-872DCF32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117470" y="1209642"/>
            <a:ext cx="185292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D700EF-4DC1-1348-89DC-0597C892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117470" y="4185382"/>
            <a:ext cx="1852925" cy="1097280"/>
          </a:xfrm>
          <a:prstGeom prst="rect">
            <a:avLst/>
          </a:prstGeom>
          <a:noFill/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5036F1-FF7F-014F-AC0A-0BDC77B5A0B2}"/>
              </a:ext>
            </a:extLst>
          </p:cNvPr>
          <p:cNvSpPr txBox="1"/>
          <p:nvPr/>
        </p:nvSpPr>
        <p:spPr>
          <a:xfrm>
            <a:off x="2781427" y="1435116"/>
            <a:ext cx="312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Web-based User Interface</a:t>
            </a:r>
            <a:br>
              <a:rPr lang="en-US" dirty="0">
                <a:solidFill>
                  <a:schemeClr val="bg1"/>
                </a:solidFill>
                <a:latin typeface="Gotham Light" charset="0"/>
              </a:rPr>
            </a:br>
            <a:r>
              <a:rPr lang="en-US" dirty="0">
                <a:solidFill>
                  <a:schemeClr val="bg1"/>
                </a:solidFill>
                <a:latin typeface="Gotham Light" charset="0"/>
              </a:rPr>
              <a:t>for CDN Operations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D0D0B7-0A05-1641-94A4-52603345DEAA}"/>
              </a:ext>
            </a:extLst>
          </p:cNvPr>
          <p:cNvSpPr txBox="1"/>
          <p:nvPr/>
        </p:nvSpPr>
        <p:spPr>
          <a:xfrm>
            <a:off x="2781427" y="2926082"/>
            <a:ext cx="280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Business logic API Layer</a:t>
            </a: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for CDN Operations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0A4D7-3AA4-2345-AA4B-5634B0AA644E}"/>
              </a:ext>
            </a:extLst>
          </p:cNvPr>
          <p:cNvSpPr txBox="1"/>
          <p:nvPr/>
        </p:nvSpPr>
        <p:spPr>
          <a:xfrm>
            <a:off x="2781428" y="4272357"/>
            <a:ext cx="2923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Collection, Aggregation,</a:t>
            </a:r>
            <a:br>
              <a:rPr lang="en-US" dirty="0">
                <a:solidFill>
                  <a:schemeClr val="bg1"/>
                </a:solidFill>
                <a:latin typeface="Gotham Light" charset="0"/>
              </a:rPr>
            </a:br>
            <a:r>
              <a:rPr lang="en-US" dirty="0">
                <a:solidFill>
                  <a:schemeClr val="bg1"/>
                </a:solidFill>
                <a:latin typeface="Gotham Light" charset="0"/>
              </a:rPr>
              <a:t>Transformation for CDN</a:t>
            </a:r>
            <a:br>
              <a:rPr lang="en-US" dirty="0">
                <a:solidFill>
                  <a:schemeClr val="bg1"/>
                </a:solidFill>
                <a:latin typeface="Gotham Light" charset="0"/>
              </a:rPr>
            </a:br>
            <a:r>
              <a:rPr lang="en-US" dirty="0">
                <a:solidFill>
                  <a:schemeClr val="bg1"/>
                </a:solidFill>
                <a:latin typeface="Gotham Light" charset="0"/>
              </a:rPr>
              <a:t>Metrics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A9A153-3C13-8942-A700-BFB27DB807C0}"/>
              </a:ext>
            </a:extLst>
          </p:cNvPr>
          <p:cNvSpPr txBox="1"/>
          <p:nvPr/>
        </p:nvSpPr>
        <p:spPr>
          <a:xfrm>
            <a:off x="8081966" y="1435116"/>
            <a:ext cx="313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Intelligent Routing of CDN</a:t>
            </a:r>
            <a:br>
              <a:rPr lang="en-US" dirty="0">
                <a:solidFill>
                  <a:schemeClr val="bg1"/>
                </a:solidFill>
                <a:latin typeface="Gotham Light" charset="0"/>
              </a:rPr>
            </a:br>
            <a:r>
              <a:rPr lang="en-US" dirty="0">
                <a:solidFill>
                  <a:schemeClr val="bg1"/>
                </a:solidFill>
                <a:latin typeface="Gotham Light" charset="0"/>
              </a:rPr>
              <a:t>Client Requests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032250-BD84-2946-BE66-FF6CC507A5B0}"/>
              </a:ext>
            </a:extLst>
          </p:cNvPr>
          <p:cNvSpPr txBox="1"/>
          <p:nvPr/>
        </p:nvSpPr>
        <p:spPr>
          <a:xfrm>
            <a:off x="8086390" y="2926081"/>
            <a:ext cx="271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Health Evaluation of CDN</a:t>
            </a:r>
            <a:br>
              <a:rPr lang="en-US" dirty="0">
                <a:solidFill>
                  <a:schemeClr val="bg1"/>
                </a:solidFill>
                <a:latin typeface="Gotham Light" charset="0"/>
              </a:rPr>
            </a:br>
            <a:r>
              <a:rPr lang="en-US" dirty="0">
                <a:solidFill>
                  <a:schemeClr val="bg1"/>
                </a:solidFill>
                <a:latin typeface="Gotham Light" charset="0"/>
              </a:rPr>
              <a:t>Caches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53351-9391-444A-8CF2-DDCAA299259E}"/>
              </a:ext>
            </a:extLst>
          </p:cNvPr>
          <p:cNvSpPr txBox="1"/>
          <p:nvPr/>
        </p:nvSpPr>
        <p:spPr>
          <a:xfrm>
            <a:off x="8086390" y="4410856"/>
            <a:ext cx="271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Experimental Caching</a:t>
            </a: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Proxy Server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6ABAE225-ECD6-1947-97C8-6A72426C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735676" y="5452773"/>
            <a:ext cx="1852925" cy="1097279"/>
          </a:xfrm>
          <a:prstGeom prst="rect">
            <a:avLst/>
          </a:prstGeom>
          <a:noFill/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553EB6-126F-BF4D-A8EA-C045CE822746}"/>
              </a:ext>
            </a:extLst>
          </p:cNvPr>
          <p:cNvSpPr txBox="1"/>
          <p:nvPr/>
        </p:nvSpPr>
        <p:spPr>
          <a:xfrm>
            <a:off x="5704596" y="5678246"/>
            <a:ext cx="2971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Apache Traffic Server</a:t>
            </a: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Configuration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34632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"/>
    </mc:Choice>
    <mc:Fallback xmlns="">
      <p:transition spd="slow" advTm="1745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8" y="440048"/>
            <a:ext cx="4412529" cy="76959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Apache Traffic Server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5599521" y="1590118"/>
            <a:ext cx="0" cy="4330251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66E0B9E-9C81-274E-A2E0-2023B9D247C3}"/>
              </a:ext>
            </a:extLst>
          </p:cNvPr>
          <p:cNvSpPr txBox="1">
            <a:spLocks/>
          </p:cNvSpPr>
          <p:nvPr/>
        </p:nvSpPr>
        <p:spPr>
          <a:xfrm>
            <a:off x="5960796" y="440048"/>
            <a:ext cx="4412529" cy="7695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algn="ctr"/>
            <a:r>
              <a:rPr lang="en-US" sz="2400" dirty="0"/>
              <a:t>Apache Traffic Control</a:t>
            </a:r>
          </a:p>
          <a:p>
            <a:pPr algn="ctr"/>
            <a:r>
              <a:rPr lang="en-US" sz="2400" dirty="0"/>
              <a:t> 3</a:t>
            </a:r>
            <a:r>
              <a:rPr lang="en-US" sz="2400" baseline="30000" dirty="0"/>
              <a:t>rd</a:t>
            </a:r>
            <a:r>
              <a:rPr lang="en-US" sz="2400" dirty="0"/>
              <a:t> party Databases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6A1ACF-994F-BE45-BCDA-77CC5D56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57044" y="1090124"/>
            <a:ext cx="2072537" cy="2072537"/>
          </a:xfrm>
          <a:prstGeom prst="rect">
            <a:avLst/>
          </a:prstGeom>
          <a:noFill/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DCE836E-C69D-224D-99CA-EF108DF4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6283815" y="3215729"/>
            <a:ext cx="1065224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95D8CC3-49BA-3A4F-8E8F-4F07C7CE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5205560" y="4805607"/>
            <a:ext cx="3520440" cy="130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CC8655-4314-C14C-B543-D78279D0BB2B}"/>
              </a:ext>
            </a:extLst>
          </p:cNvPr>
          <p:cNvSpPr txBox="1"/>
          <p:nvPr/>
        </p:nvSpPr>
        <p:spPr>
          <a:xfrm>
            <a:off x="8033332" y="1664166"/>
            <a:ext cx="3151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Gotham Light" charset="0"/>
              </a:rPr>
              <a:t>RiakKV</a:t>
            </a:r>
            <a:endParaRPr lang="en-US" b="1" dirty="0">
              <a:solidFill>
                <a:schemeClr val="bg1"/>
              </a:solidFill>
              <a:latin typeface="Gotham Light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Used for Secure CDN Tenant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05459-C9FE-F946-881B-E5F43472E313}"/>
              </a:ext>
            </a:extLst>
          </p:cNvPr>
          <p:cNvSpPr txBox="1"/>
          <p:nvPr/>
        </p:nvSpPr>
        <p:spPr>
          <a:xfrm>
            <a:off x="8033332" y="3299185"/>
            <a:ext cx="3151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otham Light" charset="0"/>
              </a:rPr>
              <a:t>PostgreSQL</a:t>
            </a: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Used for CDN Configuration and State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FD62-46FF-5249-AA78-D1F2E8CE244A}"/>
              </a:ext>
            </a:extLst>
          </p:cNvPr>
          <p:cNvSpPr txBox="1"/>
          <p:nvPr/>
        </p:nvSpPr>
        <p:spPr>
          <a:xfrm>
            <a:off x="8033333" y="4997039"/>
            <a:ext cx="3151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Gotham Light" charset="0"/>
              </a:rPr>
              <a:t>InfluxDB</a:t>
            </a:r>
            <a:endParaRPr lang="en-US" b="1" dirty="0">
              <a:solidFill>
                <a:schemeClr val="bg1"/>
              </a:solidFill>
              <a:latin typeface="Gotham Light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Timeseries Database used for CDN Metrics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D13F8D-A2AD-DF45-BFD8-5A87E18F9D78}"/>
              </a:ext>
            </a:extLst>
          </p:cNvPr>
          <p:cNvSpPr txBox="1"/>
          <p:nvPr/>
        </p:nvSpPr>
        <p:spPr>
          <a:xfrm>
            <a:off x="4434673" y="6181980"/>
            <a:ext cx="2696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trafficserver.apache.org</a:t>
            </a:r>
            <a:r>
              <a:rPr lang="en-US" sz="800" dirty="0">
                <a:solidFill>
                  <a:schemeClr val="bg1"/>
                </a:solidFill>
              </a:rPr>
              <a:t>/</a:t>
            </a:r>
            <a:r>
              <a:rPr lang="en-US" sz="800" dirty="0" err="1">
                <a:solidFill>
                  <a:schemeClr val="bg1"/>
                </a:solidFill>
              </a:rPr>
              <a:t>press.html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riak.com</a:t>
            </a:r>
            <a:r>
              <a:rPr lang="en-US" sz="800" dirty="0">
                <a:solidFill>
                  <a:schemeClr val="bg1"/>
                </a:solidFill>
              </a:rPr>
              <a:t>/design-assets-hub/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wiki.postgresql.org</a:t>
            </a:r>
            <a:r>
              <a:rPr lang="en-US" sz="800" dirty="0">
                <a:solidFill>
                  <a:schemeClr val="bg1"/>
                </a:solidFill>
              </a:rPr>
              <a:t>/wiki/Logo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commons.wikimedia.org</a:t>
            </a:r>
            <a:r>
              <a:rPr lang="en-US" sz="800" dirty="0">
                <a:solidFill>
                  <a:schemeClr val="bg1"/>
                </a:solidFill>
              </a:rPr>
              <a:t>/wiki/</a:t>
            </a:r>
            <a:r>
              <a:rPr lang="en-US" sz="800" dirty="0" err="1">
                <a:solidFill>
                  <a:schemeClr val="bg1"/>
                </a:solidFill>
              </a:rPr>
              <a:t>File:Influxdb_logo.svg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9DB0AC-4B1B-6941-AD0A-798F6F952414}"/>
              </a:ext>
            </a:extLst>
          </p:cNvPr>
          <p:cNvGrpSpPr/>
          <p:nvPr/>
        </p:nvGrpSpPr>
        <p:grpSpPr>
          <a:xfrm>
            <a:off x="1041221" y="3557350"/>
            <a:ext cx="2105454" cy="407002"/>
            <a:chOff x="1080857" y="3492311"/>
            <a:chExt cx="2105454" cy="40700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686E530-CC02-F04B-841E-DEA842251FE0}"/>
                </a:ext>
              </a:extLst>
            </p:cNvPr>
            <p:cNvSpPr/>
            <p:nvPr/>
          </p:nvSpPr>
          <p:spPr>
            <a:xfrm>
              <a:off x="1080857" y="3492311"/>
              <a:ext cx="2105454" cy="4070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CBB91D39-5D75-B54F-A1B0-C5C6501F8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242216" y="3519784"/>
              <a:ext cx="1852925" cy="352055"/>
            </a:xfrm>
            <a:prstGeom prst="rect">
              <a:avLst/>
            </a:prstGeom>
            <a:noFill/>
            <a:effectLst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64F720E-7055-4C4D-9DF9-598B1B2A3697}"/>
              </a:ext>
            </a:extLst>
          </p:cNvPr>
          <p:cNvSpPr txBox="1"/>
          <p:nvPr/>
        </p:nvSpPr>
        <p:spPr>
          <a:xfrm>
            <a:off x="3410441" y="3443036"/>
            <a:ext cx="179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Caching Proxy</a:t>
            </a:r>
          </a:p>
          <a:p>
            <a:r>
              <a:rPr lang="en-US" dirty="0">
                <a:solidFill>
                  <a:schemeClr val="bg1"/>
                </a:solidFill>
                <a:latin typeface="Gotham Light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223420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8"/>
    </mc:Choice>
    <mc:Fallback xmlns="">
      <p:transition spd="slow" advTm="4499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CDN Environments</a:t>
            </a:r>
          </a:p>
        </p:txBody>
      </p:sp>
    </p:spTree>
    <p:extLst>
      <p:ext uri="{BB962C8B-B14F-4D97-AF65-F5344CB8AC3E}">
        <p14:creationId xmlns:p14="http://schemas.microsoft.com/office/powerpoint/2010/main" val="8789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6"/>
    </mc:Choice>
    <mc:Fallback xmlns="">
      <p:transition spd="slow" advTm="2347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1590675"/>
            <a:ext cx="10477892" cy="36877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As of 8/24/19, the Ansible-based lab work is in a pull request:</a:t>
            </a:r>
          </a:p>
          <a:p>
            <a:r>
              <a:rPr lang="en-US" sz="3200" dirty="0">
                <a:solidFill>
                  <a:schemeClr val="bg1"/>
                </a:solidFill>
                <a:hlinkClick r:id="rId2"/>
              </a:rPr>
              <a:t>https://github.com/apache/trafficcontrol/pull/3585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Likewise, the fake test origin used is in pull request:</a:t>
            </a:r>
          </a:p>
          <a:p>
            <a:r>
              <a:rPr lang="en-US" sz="3200" dirty="0">
                <a:solidFill>
                  <a:schemeClr val="bg1"/>
                </a:solidFill>
                <a:hlinkClick r:id="rId3"/>
              </a:rPr>
              <a:t>https://github.com/apache/trafficcontrol/pull/3567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8"/>
    </mc:Choice>
    <mc:Fallback xmlns="">
      <p:transition spd="slow" advTm="4413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1590675"/>
            <a:ext cx="10477892" cy="4475588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Replicate and automate the creation of a number of  production clone environments</a:t>
            </a:r>
          </a:p>
          <a:p>
            <a:pPr marL="457200" indent="-4572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Facilitate the maintenance of a minimally viable, but useful, test dataset</a:t>
            </a:r>
          </a:p>
          <a:p>
            <a:pPr marL="457200" indent="-4572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Solve in such a manner that others can modularly adopt and integrate the components they desire in their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40493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10"/>
    </mc:Choice>
    <mc:Fallback xmlns="">
      <p:transition spd="slow" advTm="12931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 Abstraction Layers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C82ED7-CEDE-864D-899C-E19C70F3E6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6140877" y="836023"/>
            <a:ext cx="5593236" cy="510116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Not CDN-out-of-the-box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Every abstraction layer comes at a price; some are more expensive than others.  Lower costs through reuse of existing tools/skillsets.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3E251-5EF1-D94F-AF4F-4E510E701A84}"/>
              </a:ext>
            </a:extLst>
          </p:cNvPr>
          <p:cNvSpPr txBox="1"/>
          <p:nvPr/>
        </p:nvSpPr>
        <p:spPr>
          <a:xfrm>
            <a:off x="4571376" y="6256389"/>
            <a:ext cx="2358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github.com</a:t>
            </a:r>
            <a:r>
              <a:rPr lang="en-US" sz="800" dirty="0">
                <a:solidFill>
                  <a:schemeClr val="bg1"/>
                </a:solidFill>
              </a:rPr>
              <a:t>/apache/</a:t>
            </a:r>
            <a:r>
              <a:rPr lang="en-US" sz="800" dirty="0" err="1">
                <a:solidFill>
                  <a:schemeClr val="bg1"/>
                </a:solidFill>
              </a:rPr>
              <a:t>trafficcontrol</a:t>
            </a:r>
            <a:r>
              <a:rPr lang="en-US" sz="800" dirty="0">
                <a:solidFill>
                  <a:schemeClr val="bg1"/>
                </a:solidFill>
              </a:rPr>
              <a:t>/pull/3585</a:t>
            </a:r>
          </a:p>
        </p:txBody>
      </p:sp>
    </p:spTree>
    <p:extLst>
      <p:ext uri="{BB962C8B-B14F-4D97-AF65-F5344CB8AC3E}">
        <p14:creationId xmlns:p14="http://schemas.microsoft.com/office/powerpoint/2010/main" val="1404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14"/>
    </mc:Choice>
    <mc:Fallback xmlns="">
      <p:transition spd="slow" advTm="15541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CDN Lab Components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C82ED7-CEDE-864D-899C-E19C70F3E6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814949" y="1933170"/>
            <a:ext cx="5593234" cy="344759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322369" y="1933170"/>
            <a:ext cx="4411744" cy="363874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ATC Component installation order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Not all ATC Components are strictly required, but are become important at some scales or desired functionality.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Due to application stack dependencies care should be taken with regard to order and parallelization of installation.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3E251-5EF1-D94F-AF4F-4E510E701A84}"/>
              </a:ext>
            </a:extLst>
          </p:cNvPr>
          <p:cNvSpPr txBox="1"/>
          <p:nvPr/>
        </p:nvSpPr>
        <p:spPr>
          <a:xfrm>
            <a:off x="4571376" y="6256389"/>
            <a:ext cx="2358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github.com</a:t>
            </a:r>
            <a:r>
              <a:rPr lang="en-US" sz="800" dirty="0">
                <a:solidFill>
                  <a:schemeClr val="bg1"/>
                </a:solidFill>
              </a:rPr>
              <a:t>/apache/</a:t>
            </a:r>
            <a:r>
              <a:rPr lang="en-US" sz="800" dirty="0" err="1">
                <a:solidFill>
                  <a:schemeClr val="bg1"/>
                </a:solidFill>
              </a:rPr>
              <a:t>trafficcontrol</a:t>
            </a:r>
            <a:r>
              <a:rPr lang="en-US" sz="800" dirty="0">
                <a:solidFill>
                  <a:schemeClr val="bg1"/>
                </a:solidFill>
              </a:rPr>
              <a:t>/pull/3585</a:t>
            </a:r>
          </a:p>
        </p:txBody>
      </p:sp>
    </p:spTree>
    <p:extLst>
      <p:ext uri="{BB962C8B-B14F-4D97-AF65-F5344CB8AC3E}">
        <p14:creationId xmlns:p14="http://schemas.microsoft.com/office/powerpoint/2010/main" val="23497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8"/>
    </mc:Choice>
    <mc:Fallback xmlns="">
      <p:transition spd="slow" advTm="4715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an Ansible Role?</a:t>
            </a:r>
          </a:p>
        </p:txBody>
      </p:sp>
    </p:spTree>
    <p:extLst>
      <p:ext uri="{BB962C8B-B14F-4D97-AF65-F5344CB8AC3E}">
        <p14:creationId xmlns:p14="http://schemas.microsoft.com/office/powerpoint/2010/main" val="23521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5"/>
    </mc:Choice>
    <mc:Fallback xmlns="">
      <p:transition spd="slow" advTm="7201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1E6843-E836-7D4A-BE08-C02CF0FAC030}"/>
              </a:ext>
            </a:extLst>
          </p:cNvPr>
          <p:cNvSpPr/>
          <p:nvPr/>
        </p:nvSpPr>
        <p:spPr>
          <a:xfrm>
            <a:off x="6596745" y="1645919"/>
            <a:ext cx="5022668" cy="390646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/>
          </a:p>
          <a:p>
            <a:pPr algn="ctr"/>
            <a:r>
              <a:rPr lang="en-US" dirty="0"/>
              <a:t>Implementation Specific Driver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7" y="440048"/>
            <a:ext cx="4749829" cy="769594"/>
          </a:xfrm>
        </p:spPr>
        <p:txBody>
          <a:bodyPr>
            <a:normAutofit fontScale="90000"/>
          </a:bodyPr>
          <a:lstStyle/>
          <a:p>
            <a:r>
              <a:rPr lang="en-US" dirty="0"/>
              <a:t>ATC Component Ansible Playbook Pattern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14947" y="2821959"/>
            <a:ext cx="4411744" cy="15543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Load environment-based variables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Implementation-specific Pre-tasks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Generic Core role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Implementation-specific Post-Tasks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8D38E-1FEB-A247-81CE-46188E2ED975}"/>
              </a:ext>
            </a:extLst>
          </p:cNvPr>
          <p:cNvSpPr/>
          <p:nvPr/>
        </p:nvSpPr>
        <p:spPr>
          <a:xfrm>
            <a:off x="7694023" y="2741153"/>
            <a:ext cx="3925389" cy="1983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Generic 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C0754-BEBB-7147-9BC9-5C059FEE3348}"/>
              </a:ext>
            </a:extLst>
          </p:cNvPr>
          <p:cNvSpPr/>
          <p:nvPr/>
        </p:nvSpPr>
        <p:spPr>
          <a:xfrm>
            <a:off x="6596744" y="553824"/>
            <a:ext cx="5022668" cy="109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Load Environment-based Variables</a:t>
            </a:r>
          </a:p>
        </p:txBody>
      </p:sp>
    </p:spTree>
    <p:extLst>
      <p:ext uri="{BB962C8B-B14F-4D97-AF65-F5344CB8AC3E}">
        <p14:creationId xmlns:p14="http://schemas.microsoft.com/office/powerpoint/2010/main" val="1382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75"/>
    </mc:Choice>
    <mc:Fallback xmlns="">
      <p:transition spd="slow" advTm="11467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Jonathan Gray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Comcast Content Delivery Network Team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Site Reliability Engineer 4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Twitter : @jhg03a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GitHub : @jhg03a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traffic-control-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cdn.slack.com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: @jhg03a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jhg03a@apache.org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06" t="6417" r="13133" b="8745"/>
          <a:stretch/>
        </p:blipFill>
        <p:spPr>
          <a:xfrm>
            <a:off x="6118226" y="118754"/>
            <a:ext cx="4425538" cy="6590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FC7F8-0431-7B4D-A1F7-C6F97823D7B9}"/>
              </a:ext>
            </a:extLst>
          </p:cNvPr>
          <p:cNvSpPr txBox="1"/>
          <p:nvPr/>
        </p:nvSpPr>
        <p:spPr>
          <a:xfrm>
            <a:off x="1384136" y="6136679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about.twitter.com</a:t>
            </a:r>
            <a:r>
              <a:rPr lang="en-US" sz="800" dirty="0">
                <a:solidFill>
                  <a:schemeClr val="bg1"/>
                </a:solidFill>
              </a:rPr>
              <a:t>/</a:t>
            </a:r>
            <a:r>
              <a:rPr lang="en-US" sz="800" dirty="0" err="1">
                <a:solidFill>
                  <a:schemeClr val="bg1"/>
                </a:solidFill>
              </a:rPr>
              <a:t>en_us</a:t>
            </a:r>
            <a:r>
              <a:rPr lang="en-US" sz="800" dirty="0">
                <a:solidFill>
                  <a:schemeClr val="bg1"/>
                </a:solidFill>
              </a:rPr>
              <a:t>/company/brand-</a:t>
            </a:r>
            <a:r>
              <a:rPr lang="en-US" sz="800" dirty="0" err="1">
                <a:solidFill>
                  <a:schemeClr val="bg1"/>
                </a:solidFill>
              </a:rPr>
              <a:t>resources.html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github.com</a:t>
            </a:r>
            <a:r>
              <a:rPr lang="en-US" sz="800" dirty="0">
                <a:solidFill>
                  <a:schemeClr val="bg1"/>
                </a:solidFill>
              </a:rPr>
              <a:t>/logos</a:t>
            </a:r>
          </a:p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slack.com</a:t>
            </a:r>
            <a:r>
              <a:rPr lang="en-US" sz="800" dirty="0">
                <a:solidFill>
                  <a:schemeClr val="bg1"/>
                </a:solidFill>
              </a:rPr>
              <a:t>/media-kit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commons.wikimedia.org</a:t>
            </a:r>
            <a:r>
              <a:rPr lang="en-US" sz="800" dirty="0">
                <a:solidFill>
                  <a:schemeClr val="bg1"/>
                </a:solidFill>
              </a:rPr>
              <a:t>/wiki/</a:t>
            </a:r>
            <a:r>
              <a:rPr lang="en-US" sz="800" dirty="0" err="1">
                <a:solidFill>
                  <a:schemeClr val="bg1"/>
                </a:solidFill>
              </a:rPr>
              <a:t>File:Antu_mail-folder-sent.svg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22AC25-A4BC-AF42-90B5-13C44FAF7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486" y="3435433"/>
            <a:ext cx="294407" cy="294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F546F-9E6A-D644-A4D6-E10F628A8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21" y="3845166"/>
            <a:ext cx="223067" cy="2230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50FBB6-63CD-6A42-A72E-D46BB4CCD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599" y="4148666"/>
            <a:ext cx="410633" cy="4106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B3FFF69-E20A-0847-928E-C36411051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4596" y="4639732"/>
            <a:ext cx="220292" cy="22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1"/>
    </mc:Choice>
    <mc:Fallback xmlns="">
      <p:transition spd="slow" advTm="1503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Precedence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1590675"/>
            <a:ext cx="10003739" cy="4347788"/>
          </a:xfrm>
        </p:spPr>
        <p:txBody>
          <a:bodyPr numCol="2"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extra </a:t>
            </a:r>
            <a:r>
              <a:rPr lang="en-US" dirty="0" err="1">
                <a:solidFill>
                  <a:schemeClr val="bg1"/>
                </a:solidFill>
              </a:rPr>
              <a:t>vars</a:t>
            </a:r>
            <a:r>
              <a:rPr lang="en-US" dirty="0">
                <a:solidFill>
                  <a:schemeClr val="bg1"/>
                </a:solidFill>
              </a:rPr>
              <a:t> (always win precedence)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solidFill>
                  <a:schemeClr val="accent2"/>
                </a:solidFill>
              </a:rPr>
              <a:t>set_facts</a:t>
            </a:r>
            <a:r>
              <a:rPr lang="en-US" dirty="0">
                <a:solidFill>
                  <a:schemeClr val="accent2"/>
                </a:solidFill>
              </a:rPr>
              <a:t> / registered </a:t>
            </a:r>
            <a:r>
              <a:rPr lang="en-US" dirty="0" err="1">
                <a:solidFill>
                  <a:schemeClr val="accent2"/>
                </a:solidFill>
              </a:rPr>
              <a:t>vars</a:t>
            </a: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solidFill>
                  <a:schemeClr val="accent2"/>
                </a:solidFill>
              </a:rPr>
              <a:t>include_vars</a:t>
            </a: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include </a:t>
            </a:r>
            <a:r>
              <a:rPr lang="en-US" dirty="0" err="1">
                <a:solidFill>
                  <a:schemeClr val="bg1"/>
                </a:solidFill>
              </a:rPr>
              <a:t>params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role (and </a:t>
            </a:r>
            <a:r>
              <a:rPr lang="en-US" dirty="0" err="1">
                <a:solidFill>
                  <a:schemeClr val="accent2"/>
                </a:solidFill>
              </a:rPr>
              <a:t>include_role</a:t>
            </a:r>
            <a:r>
              <a:rPr lang="en-US" dirty="0">
                <a:solidFill>
                  <a:schemeClr val="accent2"/>
                </a:solidFill>
              </a:rPr>
              <a:t>) </a:t>
            </a:r>
            <a:r>
              <a:rPr lang="en-US" dirty="0" err="1">
                <a:solidFill>
                  <a:schemeClr val="accent2"/>
                </a:solidFill>
              </a:rPr>
              <a:t>params</a:t>
            </a: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task </a:t>
            </a:r>
            <a:r>
              <a:rPr lang="en-US" dirty="0" err="1">
                <a:solidFill>
                  <a:schemeClr val="accent2"/>
                </a:solidFill>
              </a:rPr>
              <a:t>vars</a:t>
            </a:r>
            <a:r>
              <a:rPr lang="en-US" dirty="0">
                <a:solidFill>
                  <a:schemeClr val="accent2"/>
                </a:solidFill>
              </a:rPr>
              <a:t> (only for the task)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block </a:t>
            </a:r>
            <a:r>
              <a:rPr lang="en-US" dirty="0" err="1">
                <a:solidFill>
                  <a:schemeClr val="bg1"/>
                </a:solidFill>
              </a:rPr>
              <a:t>vars</a:t>
            </a:r>
            <a:r>
              <a:rPr lang="en-US" dirty="0">
                <a:solidFill>
                  <a:schemeClr val="bg1"/>
                </a:solidFill>
              </a:rPr>
              <a:t> (only for tasks in block)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role </a:t>
            </a:r>
            <a:r>
              <a:rPr lang="en-US" dirty="0" err="1">
                <a:solidFill>
                  <a:schemeClr val="bg1"/>
                </a:solidFill>
              </a:rPr>
              <a:t>vars</a:t>
            </a:r>
            <a:r>
              <a:rPr lang="en-US" dirty="0">
                <a:solidFill>
                  <a:schemeClr val="bg1"/>
                </a:solidFill>
              </a:rPr>
              <a:t> (defined in role/</a:t>
            </a:r>
            <a:r>
              <a:rPr lang="en-US" dirty="0" err="1">
                <a:solidFill>
                  <a:schemeClr val="bg1"/>
                </a:solidFill>
              </a:rPr>
              <a:t>vars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main.yml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play </a:t>
            </a:r>
            <a:r>
              <a:rPr lang="en-US" dirty="0" err="1">
                <a:solidFill>
                  <a:schemeClr val="bg1"/>
                </a:solidFill>
              </a:rPr>
              <a:t>vars_files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play </a:t>
            </a:r>
            <a:r>
              <a:rPr lang="en-US" dirty="0" err="1">
                <a:solidFill>
                  <a:schemeClr val="bg1"/>
                </a:solidFill>
              </a:rPr>
              <a:t>vars_prompt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play </a:t>
            </a:r>
            <a:r>
              <a:rPr lang="en-US" dirty="0" err="1">
                <a:solidFill>
                  <a:schemeClr val="accent2"/>
                </a:solidFill>
              </a:rPr>
              <a:t>vars</a:t>
            </a: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host facts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playbook </a:t>
            </a:r>
            <a:r>
              <a:rPr lang="en-US" dirty="0" err="1">
                <a:solidFill>
                  <a:schemeClr val="bg1"/>
                </a:solidFill>
              </a:rPr>
              <a:t>host_vars</a:t>
            </a:r>
            <a:r>
              <a:rPr lang="en-US" dirty="0">
                <a:solidFill>
                  <a:schemeClr val="bg1"/>
                </a:solidFill>
              </a:rPr>
              <a:t>/*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inventory </a:t>
            </a:r>
            <a:r>
              <a:rPr lang="en-US" dirty="0" err="1">
                <a:solidFill>
                  <a:schemeClr val="bg1"/>
                </a:solidFill>
              </a:rPr>
              <a:t>host_vars</a:t>
            </a:r>
            <a:r>
              <a:rPr lang="en-US" dirty="0">
                <a:solidFill>
                  <a:schemeClr val="bg1"/>
                </a:solidFill>
              </a:rPr>
              <a:t>/*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inventory file or script host </a:t>
            </a:r>
            <a:r>
              <a:rPr lang="en-US" dirty="0" err="1">
                <a:solidFill>
                  <a:schemeClr val="accent2"/>
                </a:solidFill>
              </a:rPr>
              <a:t>vars</a:t>
            </a: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playbook </a:t>
            </a:r>
            <a:r>
              <a:rPr lang="en-US" dirty="0" err="1">
                <a:solidFill>
                  <a:schemeClr val="bg1"/>
                </a:solidFill>
              </a:rPr>
              <a:t>group_vars</a:t>
            </a:r>
            <a:r>
              <a:rPr lang="en-US" dirty="0">
                <a:solidFill>
                  <a:schemeClr val="bg1"/>
                </a:solidFill>
              </a:rPr>
              <a:t>/*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inventory </a:t>
            </a:r>
            <a:r>
              <a:rPr lang="en-US" dirty="0" err="1">
                <a:solidFill>
                  <a:schemeClr val="bg1"/>
                </a:solidFill>
              </a:rPr>
              <a:t>group_vars</a:t>
            </a:r>
            <a:r>
              <a:rPr lang="en-US" dirty="0">
                <a:solidFill>
                  <a:schemeClr val="bg1"/>
                </a:solidFill>
              </a:rPr>
              <a:t>/*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playbook </a:t>
            </a:r>
            <a:r>
              <a:rPr lang="en-US" dirty="0" err="1">
                <a:solidFill>
                  <a:schemeClr val="bg1"/>
                </a:solidFill>
              </a:rPr>
              <a:t>group_vars</a:t>
            </a:r>
            <a:r>
              <a:rPr lang="en-US" dirty="0">
                <a:solidFill>
                  <a:schemeClr val="bg1"/>
                </a:solidFill>
              </a:rPr>
              <a:t>/all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inventory </a:t>
            </a:r>
            <a:r>
              <a:rPr lang="en-US" dirty="0" err="1">
                <a:solidFill>
                  <a:schemeClr val="bg1"/>
                </a:solidFill>
              </a:rPr>
              <a:t>group_vars</a:t>
            </a:r>
            <a:r>
              <a:rPr lang="en-US" dirty="0">
                <a:solidFill>
                  <a:schemeClr val="bg1"/>
                </a:solidFill>
              </a:rPr>
              <a:t>/all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inventory file or script group </a:t>
            </a:r>
            <a:r>
              <a:rPr lang="en-US" dirty="0" err="1">
                <a:solidFill>
                  <a:schemeClr val="accent2"/>
                </a:solidFill>
              </a:rPr>
              <a:t>vars</a:t>
            </a: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role defaults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854A1-BB1B-C846-B05D-F13C9985D697}"/>
              </a:ext>
            </a:extLst>
          </p:cNvPr>
          <p:cNvSpPr txBox="1"/>
          <p:nvPr/>
        </p:nvSpPr>
        <p:spPr>
          <a:xfrm>
            <a:off x="4478401" y="6319496"/>
            <a:ext cx="31886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gist.github.com</a:t>
            </a:r>
            <a:r>
              <a:rPr lang="en-US" sz="800" dirty="0">
                <a:solidFill>
                  <a:schemeClr val="bg1"/>
                </a:solidFill>
              </a:rPr>
              <a:t>/</a:t>
            </a:r>
            <a:r>
              <a:rPr lang="en-US" sz="800" dirty="0" err="1">
                <a:solidFill>
                  <a:schemeClr val="bg1"/>
                </a:solidFill>
              </a:rPr>
              <a:t>ekreutz</a:t>
            </a:r>
            <a:r>
              <a:rPr lang="en-US" sz="800" dirty="0">
                <a:solidFill>
                  <a:schemeClr val="bg1"/>
                </a:solidFill>
              </a:rPr>
              <a:t>/301c3d38a50abbaad38e638d8361a89e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DFD4C1B9-BB8F-874E-853A-AD112DBD08E5}"/>
              </a:ext>
            </a:extLst>
          </p:cNvPr>
          <p:cNvSpPr txBox="1">
            <a:spLocks/>
          </p:cNvSpPr>
          <p:nvPr/>
        </p:nvSpPr>
        <p:spPr>
          <a:xfrm>
            <a:off x="814949" y="1117175"/>
            <a:ext cx="10003739" cy="473500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From most to least important 					  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53AA2CA9-E924-C14B-98FB-A448183F24F1}"/>
              </a:ext>
            </a:extLst>
          </p:cNvPr>
          <p:cNvSpPr txBox="1">
            <a:spLocks/>
          </p:cNvSpPr>
          <p:nvPr/>
        </p:nvSpPr>
        <p:spPr>
          <a:xfrm>
            <a:off x="5057131" y="5807879"/>
            <a:ext cx="1519373" cy="321100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pple Color Emoji" pitchFamily="2" charset="0"/>
              <a:buChar char="🔶"/>
            </a:pPr>
            <a:r>
              <a:rPr lang="en-US" sz="1800" b="1" dirty="0">
                <a:solidFill>
                  <a:schemeClr val="accent2"/>
                </a:solidFill>
              </a:rPr>
              <a:t> Used in lab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7"/>
    </mc:Choice>
    <mc:Fallback xmlns="">
      <p:transition spd="slow" advTm="3970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Dataset Loader Role</a:t>
            </a:r>
          </a:p>
        </p:txBody>
      </p:sp>
    </p:spTree>
    <p:extLst>
      <p:ext uri="{BB962C8B-B14F-4D97-AF65-F5344CB8AC3E}">
        <p14:creationId xmlns:p14="http://schemas.microsoft.com/office/powerpoint/2010/main" val="68667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8" y="440048"/>
            <a:ext cx="4784574" cy="769594"/>
          </a:xfrm>
        </p:spPr>
        <p:txBody>
          <a:bodyPr>
            <a:normAutofit fontScale="90000"/>
          </a:bodyPr>
          <a:lstStyle/>
          <a:p>
            <a:r>
              <a:rPr lang="en-US" dirty="0"/>
              <a:t>Blending variable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74CCCD-2A80-2B47-94F2-D9AE920258DF}"/>
              </a:ext>
            </a:extLst>
          </p:cNvPr>
          <p:cNvSpPr txBox="1">
            <a:spLocks/>
          </p:cNvSpPr>
          <p:nvPr/>
        </p:nvSpPr>
        <p:spPr>
          <a:xfrm>
            <a:off x="5835306" y="365760"/>
            <a:ext cx="6129953" cy="5716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500" dirty="0"/>
              <a:t>Implementation Specific driver playbook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- name: Deploy the Initial ATC Dataset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rgbClr val="C00000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import_role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name: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dataset_loader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vars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dl_shallow_czf_url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http://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examplewebserver.local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czf.json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41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263">
        <p:fade/>
      </p:transition>
    </mc:Choice>
    <mc:Fallback xmlns="">
      <p:transition spd="med" advTm="6326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8" y="440048"/>
            <a:ext cx="4784574" cy="769594"/>
          </a:xfrm>
        </p:spPr>
        <p:txBody>
          <a:bodyPr>
            <a:normAutofit fontScale="90000"/>
          </a:bodyPr>
          <a:lstStyle/>
          <a:p>
            <a:r>
              <a:rPr lang="en-US" dirty="0"/>
              <a:t>Blending variable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74CCCD-2A80-2B47-94F2-D9AE920258DF}"/>
              </a:ext>
            </a:extLst>
          </p:cNvPr>
          <p:cNvSpPr txBox="1">
            <a:spLocks/>
          </p:cNvSpPr>
          <p:nvPr/>
        </p:nvSpPr>
        <p:spPr>
          <a:xfrm>
            <a:off x="5835306" y="365760"/>
            <a:ext cx="6129953" cy="5716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500" dirty="0"/>
              <a:t>Implementation Specific driver playbook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- name: Deploy the Initial ATC Dataset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rgbClr val="C00000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import_role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name: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dataset_loader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vars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dl_shallow_czf_url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http://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examplewebserver.local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czf.json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dl_to_url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to_url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 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636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28">
        <p:fade/>
      </p:transition>
    </mc:Choice>
    <mc:Fallback xmlns="">
      <p:transition spd="med" advTm="2472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8" y="440048"/>
            <a:ext cx="4784574" cy="769594"/>
          </a:xfrm>
        </p:spPr>
        <p:txBody>
          <a:bodyPr>
            <a:normAutofit fontScale="90000"/>
          </a:bodyPr>
          <a:lstStyle/>
          <a:p>
            <a:r>
              <a:rPr lang="en-US" dirty="0"/>
              <a:t>Blending variable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74CCCD-2A80-2B47-94F2-D9AE920258DF}"/>
              </a:ext>
            </a:extLst>
          </p:cNvPr>
          <p:cNvSpPr txBox="1">
            <a:spLocks/>
          </p:cNvSpPr>
          <p:nvPr/>
        </p:nvSpPr>
        <p:spPr>
          <a:xfrm>
            <a:off x="5835306" y="365760"/>
            <a:ext cx="6129953" cy="5716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500" dirty="0"/>
              <a:t>Implementation Specific driver playbook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- name: Deploy the Initial ATC Dataset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rgbClr val="C00000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import_role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name: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dataset_loader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vars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dl_shallow_czf_url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http://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examplewebserver.local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czf.json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dl_to_url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to_url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dl_allow_ip4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(['127.0.0.1','192.168.100.0/24'] + (groups['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traffic_monitor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'] | map('extract',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hostvars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, ['ansible_default_ipv4', 'address']) | list)) | join(',')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2185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55">
        <p:fade/>
      </p:transition>
    </mc:Choice>
    <mc:Fallback xmlns="">
      <p:transition spd="med" advTm="34255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8" y="440048"/>
            <a:ext cx="4784574" cy="769594"/>
          </a:xfrm>
        </p:spPr>
        <p:txBody>
          <a:bodyPr>
            <a:normAutofit fontScale="90000"/>
          </a:bodyPr>
          <a:lstStyle/>
          <a:p>
            <a:r>
              <a:rPr lang="en-US" dirty="0"/>
              <a:t>Blending variable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2E7066-C8B8-E54C-9048-DADABBC22625}"/>
              </a:ext>
            </a:extLst>
          </p:cNvPr>
          <p:cNvSpPr txBox="1">
            <a:spLocks/>
          </p:cNvSpPr>
          <p:nvPr/>
        </p:nvSpPr>
        <p:spPr>
          <a:xfrm>
            <a:off x="363047" y="1590118"/>
            <a:ext cx="5000690" cy="46509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 err="1"/>
              <a:t>Dataset_loader</a:t>
            </a:r>
            <a:r>
              <a:rPr lang="en-US" sz="1400" dirty="0"/>
              <a:t> Generic Core defaults/</a:t>
            </a:r>
            <a:r>
              <a:rPr lang="en-US" sz="1400" dirty="0" err="1"/>
              <a:t>main.yml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# TO CDN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dl_ds_merged_cdns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dl_ds_default_cdns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dl_ds_default_cdns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MKGA: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name: Kabletown2.0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TO Types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dl_ds_merged_types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dl_ds_default_types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dl_ds_default_types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 name: INFRA_LOC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description: Generic Infrastructure Logical Location</a:t>
            </a:r>
          </a:p>
        </p:txBody>
      </p:sp>
    </p:spTree>
    <p:extLst>
      <p:ext uri="{BB962C8B-B14F-4D97-AF65-F5344CB8AC3E}">
        <p14:creationId xmlns:p14="http://schemas.microsoft.com/office/powerpoint/2010/main" val="6722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7"/>
    </mc:Choice>
    <mc:Fallback xmlns="">
      <p:transition spd="slow" advTm="6302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48" y="440048"/>
            <a:ext cx="4784574" cy="769594"/>
          </a:xfrm>
        </p:spPr>
        <p:txBody>
          <a:bodyPr>
            <a:normAutofit fontScale="90000"/>
          </a:bodyPr>
          <a:lstStyle/>
          <a:p>
            <a:r>
              <a:rPr lang="en-US" dirty="0"/>
              <a:t>Blending variable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2E7066-C8B8-E54C-9048-DADABBC22625}"/>
              </a:ext>
            </a:extLst>
          </p:cNvPr>
          <p:cNvSpPr txBox="1">
            <a:spLocks/>
          </p:cNvSpPr>
          <p:nvPr/>
        </p:nvSpPr>
        <p:spPr>
          <a:xfrm>
            <a:off x="363047" y="1590118"/>
            <a:ext cx="5000690" cy="46509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 err="1"/>
              <a:t>Dataset_loader</a:t>
            </a:r>
            <a:r>
              <a:rPr lang="en-US" sz="1400" dirty="0"/>
              <a:t> Generic Core defaults/</a:t>
            </a:r>
            <a:r>
              <a:rPr lang="en-US" sz="1400" dirty="0" err="1"/>
              <a:t>main.yml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# TO CDN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dl_ds_merged_cdns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dl_ds_default_cdns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dl_ds_default_cdns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MKGA: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name: Kabletown2.0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TO Types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dl_ds_merged_types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dl_ds_default_types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dl_ds_default_types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 name: INFRA_LOC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description: Generic Infrastructure Logical Location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74CCCD-2A80-2B47-94F2-D9AE920258DF}"/>
              </a:ext>
            </a:extLst>
          </p:cNvPr>
          <p:cNvSpPr txBox="1">
            <a:spLocks/>
          </p:cNvSpPr>
          <p:nvPr/>
        </p:nvSpPr>
        <p:spPr>
          <a:xfrm>
            <a:off x="5835306" y="365760"/>
            <a:ext cx="6129953" cy="5716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500" dirty="0"/>
              <a:t>Implementation Specific driver playbook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- name: Deploy the Initial ATC Dataset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rgbClr val="C00000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import_role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name: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dataset_loader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vars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dl_shallow_czf_url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http://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examplewebserver.local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/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czf.json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dl_to_url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to_url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dl_allow_ip4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(['127.0.0.1','192.168.100.0/24'] + (groups['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traffic_monitor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'] | map('extract',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hostvars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, ['ansible_default_ipv4', 'address']) | list)) | join(',')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dl_ds_merged_cdns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dl_ds_default_cdns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| combine(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dl_ds_test_cdns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)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dl_ds_test_cdns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 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AnotherCDN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    name: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Another.Test.CDN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ea typeface="Gotham Light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dl_ds_merged_types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 "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{{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dl_ds_default_types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+ </a:t>
            </a:r>
            <a:r>
              <a:rPr lang="en-US" sz="14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dl_ds_private_types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}}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"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</a:t>
            </a:r>
            <a:r>
              <a:rPr lang="en-US" sz="1400" b="0" kern="1200" cap="none" dirty="0" err="1">
                <a:solidFill>
                  <a:schemeClr val="accent6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dl_ds_private_types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  - name: INFLUX_RELAY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ea typeface="Gotham Light" charset="0"/>
                <a:cs typeface="Courier New" panose="02070309020205020404" pitchFamily="49" charset="0"/>
              </a:rPr>
              <a:t>        description: Influx Relay Server type</a:t>
            </a:r>
          </a:p>
        </p:txBody>
      </p:sp>
    </p:spTree>
    <p:extLst>
      <p:ext uri="{BB962C8B-B14F-4D97-AF65-F5344CB8AC3E}">
        <p14:creationId xmlns:p14="http://schemas.microsoft.com/office/powerpoint/2010/main" val="799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33">
        <p:fade/>
      </p:transition>
    </mc:Choice>
    <mc:Fallback xmlns="">
      <p:transition spd="med" advTm="21633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Lab Structure</a:t>
            </a:r>
          </a:p>
        </p:txBody>
      </p:sp>
    </p:spTree>
    <p:extLst>
      <p:ext uri="{BB962C8B-B14F-4D97-AF65-F5344CB8AC3E}">
        <p14:creationId xmlns:p14="http://schemas.microsoft.com/office/powerpoint/2010/main" val="6044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"/>
    </mc:Choice>
    <mc:Fallback xmlns="">
      <p:transition spd="slow" advTm="1106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Ansible Structure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2E7066-C8B8-E54C-9048-DADABBC22625}"/>
              </a:ext>
            </a:extLst>
          </p:cNvPr>
          <p:cNvSpPr txBox="1">
            <a:spLocks/>
          </p:cNvSpPr>
          <p:nvPr/>
        </p:nvSpPr>
        <p:spPr>
          <a:xfrm>
            <a:off x="6116879" y="1579904"/>
            <a:ext cx="5424633" cy="42025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&lt;repo root&gt;/infrastructure/ansible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6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dynamic.inventory</a:t>
            </a:r>
            <a:endParaRPr lang="en-US" sz="16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600" b="0" kern="1200" cap="none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roles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6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lab name, i.e. </a:t>
            </a:r>
            <a:r>
              <a:rPr lang="en-US" sz="1600" b="0" kern="1200" cap="none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sample.lab</a:t>
            </a:r>
            <a:r>
              <a:rPr lang="en-US" sz="16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templates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sample playbooks…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US" sz="1600" b="0" kern="1200" cap="non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implementation-specific driver playbooks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67A2F51-A1C9-554B-B671-E5511631B913}"/>
              </a:ext>
            </a:extLst>
          </p:cNvPr>
          <p:cNvSpPr txBox="1">
            <a:spLocks/>
          </p:cNvSpPr>
          <p:nvPr/>
        </p:nvSpPr>
        <p:spPr>
          <a:xfrm>
            <a:off x="519163" y="1585480"/>
            <a:ext cx="4812009" cy="42025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/>
              <a:t>Getting Going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Create your fork of ATC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Decide how you’re going to manage the </a:t>
            </a:r>
            <a:r>
              <a:rPr lang="en-US" sz="1600" b="0" kern="1200" cap="none" dirty="0">
                <a:solidFill>
                  <a:schemeClr val="accent2"/>
                </a:solidFill>
                <a:latin typeface="Gotham Light" charset="0"/>
              </a:rPr>
              <a:t>Generic Core Roles </a:t>
            </a: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Versioning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Start building your </a:t>
            </a:r>
            <a:r>
              <a:rPr lang="en-US" sz="1600" b="0" kern="1200" cap="none" dirty="0">
                <a:solidFill>
                  <a:schemeClr val="accent6"/>
                </a:solidFill>
                <a:latin typeface="Gotham Light" charset="0"/>
              </a:rPr>
              <a:t>implementation-specific driver playbooks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Rename or copy the </a:t>
            </a:r>
            <a:r>
              <a:rPr lang="en-US" sz="1600" b="0" kern="1200" cap="none" dirty="0" err="1">
                <a:solidFill>
                  <a:schemeClr val="accent4"/>
                </a:solidFill>
                <a:latin typeface="Gotham Light" charset="0"/>
              </a:rPr>
              <a:t>sample.lab</a:t>
            </a:r>
            <a:r>
              <a:rPr lang="en-US" sz="1600" b="0" kern="1200" cap="none" dirty="0">
                <a:solidFill>
                  <a:schemeClr val="accent4"/>
                </a:solidFill>
                <a:latin typeface="Gotham Light" charset="0"/>
              </a:rPr>
              <a:t> directory </a:t>
            </a: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to whatever you like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Adjust </a:t>
            </a:r>
            <a:r>
              <a:rPr lang="en-US" sz="1600" b="0" kern="1200" cap="none" dirty="0">
                <a:solidFill>
                  <a:schemeClr val="accent4"/>
                </a:solidFill>
                <a:latin typeface="Gotham Light" charset="0"/>
              </a:rPr>
              <a:t>lab environment directory </a:t>
            </a:r>
            <a:r>
              <a:rPr lang="en-US" sz="1600" b="0" kern="1200" cap="none" dirty="0">
                <a:solidFill>
                  <a:schemeClr val="bg1"/>
                </a:solidFill>
                <a:latin typeface="Gotham Light" charset="0"/>
              </a:rPr>
              <a:t>runners and variables to match what’s desired</a:t>
            </a:r>
          </a:p>
        </p:txBody>
      </p:sp>
    </p:spTree>
    <p:extLst>
      <p:ext uri="{BB962C8B-B14F-4D97-AF65-F5344CB8AC3E}">
        <p14:creationId xmlns:p14="http://schemas.microsoft.com/office/powerpoint/2010/main" val="1099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47"/>
    </mc:Choice>
    <mc:Fallback xmlns="">
      <p:transition spd="slow" advTm="10574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67521" y="1598192"/>
            <a:ext cx="4411744" cy="3638747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endParaRPr lang="en-US" sz="2000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 algn="ctr">
              <a:lnSpc>
                <a:spcPct val="150000"/>
              </a:lnSpc>
              <a:spcBef>
                <a:spcPts val="1200"/>
              </a:spcBef>
            </a:pPr>
            <a:endParaRPr lang="en-US" sz="2000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en-US" sz="20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Each lab can share the same implementation specific driver playbooks and generic core roles.</a:t>
            </a:r>
            <a:endParaRPr lang="en-US" sz="2000" b="0" kern="1200" cap="none" dirty="0">
              <a:solidFill>
                <a:schemeClr val="bg1"/>
              </a:solidFill>
              <a:latin typeface="Gotham Light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350FF-B543-BC40-86DF-95D12BE74979}"/>
              </a:ext>
            </a:extLst>
          </p:cNvPr>
          <p:cNvCxnSpPr/>
          <p:nvPr/>
        </p:nvCxnSpPr>
        <p:spPr>
          <a:xfrm>
            <a:off x="5599521" y="1590118"/>
            <a:ext cx="0" cy="4197940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2E7066-C8B8-E54C-9048-DADABBC22625}"/>
              </a:ext>
            </a:extLst>
          </p:cNvPr>
          <p:cNvSpPr txBox="1">
            <a:spLocks/>
          </p:cNvSpPr>
          <p:nvPr/>
        </p:nvSpPr>
        <p:spPr>
          <a:xfrm>
            <a:off x="6345479" y="1598192"/>
            <a:ext cx="4812009" cy="42025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&lt;repo root&gt;/infrastructure/ansible/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sample.lab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vars.yml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│   └── vault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inventory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provisioning.inventory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component.inventory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ssl</a:t>
            </a:r>
            <a:endParaRPr lang="en-US" sz="1400" b="0" kern="1200" cap="non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│       └── </a:t>
            </a:r>
            <a:r>
              <a:rPr lang="en-US" sz="1400" b="0" kern="1200" cap="non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ssl</a:t>
            </a: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certs &amp; keys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ansible-</a:t>
            </a:r>
            <a:r>
              <a:rPr lang="en-US" sz="1400" b="0" kern="1200" cap="none" dirty="0" err="1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playbook.sh</a:t>
            </a:r>
            <a:endParaRPr lang="en-US" sz="1400" b="0" kern="1200" cap="none" dirty="0">
              <a:solidFill>
                <a:srgbClr val="D92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 err="1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ansible.cfg</a:t>
            </a:r>
            <a:endParaRPr lang="en-US" sz="1400" b="0" kern="1200" cap="none" dirty="0">
              <a:solidFill>
                <a:srgbClr val="D92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 err="1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Ansible.Dockerfile</a:t>
            </a:r>
            <a:endParaRPr lang="en-US" sz="1400" b="0" kern="1200" cap="none" dirty="0">
              <a:solidFill>
                <a:srgbClr val="D92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docker-</a:t>
            </a:r>
            <a:r>
              <a:rPr lang="en-US" sz="1400" b="0" kern="1200" cap="none" dirty="0" err="1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compose.yml</a:t>
            </a:r>
            <a:endParaRPr lang="en-US" sz="1400" b="0" kern="1200" cap="none" dirty="0">
              <a:solidFill>
                <a:srgbClr val="D92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1400" b="0" kern="1200" cap="none" dirty="0" err="1">
                <a:solidFill>
                  <a:srgbClr val="B26C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gilt.yml</a:t>
            </a:r>
            <a:endParaRPr lang="en-US" sz="1400" b="0" kern="1200" cap="none" dirty="0">
              <a:solidFill>
                <a:srgbClr val="B26CD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b="0" kern="1200" cap="non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US" sz="1400" b="0" kern="1200" cap="none" dirty="0" err="1">
                <a:solidFill>
                  <a:srgbClr val="D92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manual.run.sh</a:t>
            </a:r>
            <a:endParaRPr lang="en-US" sz="1400" b="0" kern="1200" cap="none" dirty="0">
              <a:solidFill>
                <a:srgbClr val="D92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2"/>
    </mc:Choice>
    <mc:Fallback xmlns="">
      <p:transition spd="slow" advTm="1370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Content Delivery network?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CDN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Caching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05CF6-F442-C246-B7BE-19C1C42A5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18" y="1725105"/>
            <a:ext cx="2184663" cy="1456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17A80E-4292-AF49-B237-0F7B1EA6BC74}"/>
              </a:ext>
            </a:extLst>
          </p:cNvPr>
          <p:cNvSpPr txBox="1"/>
          <p:nvPr/>
        </p:nvSpPr>
        <p:spPr>
          <a:xfrm>
            <a:off x="4447925" y="6103856"/>
            <a:ext cx="2529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/photo/white-clouds-2217366/</a:t>
            </a:r>
          </a:p>
        </p:txBody>
      </p:sp>
    </p:spTree>
    <p:extLst>
      <p:ext uri="{BB962C8B-B14F-4D97-AF65-F5344CB8AC3E}">
        <p14:creationId xmlns:p14="http://schemas.microsoft.com/office/powerpoint/2010/main" val="35132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6"/>
    </mc:Choice>
    <mc:Fallback xmlns="">
      <p:transition spd="slow" advTm="3419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Secrets</a:t>
            </a:r>
          </a:p>
        </p:txBody>
      </p:sp>
    </p:spTree>
    <p:extLst>
      <p:ext uri="{BB962C8B-B14F-4D97-AF65-F5344CB8AC3E}">
        <p14:creationId xmlns:p14="http://schemas.microsoft.com/office/powerpoint/2010/main" val="28294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10"/>
    </mc:Choice>
    <mc:Fallback xmlns="">
      <p:transition spd="slow" advTm="7031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 Abstraction Layers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C82ED7-CEDE-864D-899C-E19C70F3E6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6140877" y="836023"/>
            <a:ext cx="5593236" cy="510116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Contracts</a:t>
            </a:r>
          </a:p>
          <a:p>
            <a:pPr marL="285750" lvl="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Provisioning layer must create a compatible Ansible inventory</a:t>
            </a:r>
          </a:p>
          <a:p>
            <a:pPr marL="285750" lvl="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Steady-state OS Layer may include sentinel state check for completion</a:t>
            </a:r>
          </a:p>
          <a:p>
            <a:pPr marL="285750" lvl="0" indent="-28575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Most likely the steady-state OS layer should also contain common tasks for all ATC components such as SSL PKI creation and distribution (included sample in repository)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3E251-5EF1-D94F-AF4F-4E510E701A84}"/>
              </a:ext>
            </a:extLst>
          </p:cNvPr>
          <p:cNvSpPr txBox="1"/>
          <p:nvPr/>
        </p:nvSpPr>
        <p:spPr>
          <a:xfrm>
            <a:off x="4571376" y="6256389"/>
            <a:ext cx="2358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github.com</a:t>
            </a:r>
            <a:r>
              <a:rPr lang="en-US" sz="800" dirty="0">
                <a:solidFill>
                  <a:schemeClr val="bg1"/>
                </a:solidFill>
              </a:rPr>
              <a:t>/apache/</a:t>
            </a:r>
            <a:r>
              <a:rPr lang="en-US" sz="800" dirty="0" err="1">
                <a:solidFill>
                  <a:schemeClr val="bg1"/>
                </a:solidFill>
              </a:rPr>
              <a:t>trafficcontrol</a:t>
            </a:r>
            <a:r>
              <a:rPr lang="en-US" sz="800" dirty="0">
                <a:solidFill>
                  <a:schemeClr val="bg1"/>
                </a:solidFill>
              </a:rPr>
              <a:t>/pull/3585</a:t>
            </a:r>
          </a:p>
        </p:txBody>
      </p:sp>
    </p:spTree>
    <p:extLst>
      <p:ext uri="{BB962C8B-B14F-4D97-AF65-F5344CB8AC3E}">
        <p14:creationId xmlns:p14="http://schemas.microsoft.com/office/powerpoint/2010/main" val="39241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6"/>
    </mc:Choice>
    <mc:Fallback xmlns="">
      <p:transition spd="slow" advTm="9778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Provisioning Contract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1590675"/>
            <a:ext cx="10748866" cy="42860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atsmid</a:t>
            </a: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cdn-atsmid-01.samplelab.kabletown.invalid </a:t>
            </a:r>
            <a:r>
              <a:rPr lang="en-US" sz="20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ansible_host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=192.168.100.145 </a:t>
            </a:r>
            <a:r>
              <a:rPr lang="en-US" sz="20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cdn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=MKGA </a:t>
            </a:r>
            <a:r>
              <a:rPr lang="en-US" sz="20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component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atsmid</a:t>
            </a: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cdn-atsmid-02.samplelab.kabletown.invalid </a:t>
            </a:r>
            <a:r>
              <a:rPr lang="en-US" sz="20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ansible_host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=192.168.100.161 </a:t>
            </a:r>
            <a:r>
              <a:rPr lang="en-US" sz="20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cdn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=MKGA </a:t>
            </a:r>
            <a:r>
              <a:rPr lang="en-US" sz="20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component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atsmid</a:t>
            </a: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fakeorigin</a:t>
            </a: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cdn-fo-01.samplelab.kabletown.invalid </a:t>
            </a:r>
            <a:r>
              <a:rPr lang="en-US" sz="20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ansible_host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=192.168.100.104 </a:t>
            </a:r>
            <a:r>
              <a:rPr lang="en-US" sz="20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cdn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=MKGA </a:t>
            </a:r>
            <a:r>
              <a:rPr lang="en-US" sz="20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component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fakeorigin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ds_names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=ds0-cdn-fo-01.samplelab.kabletown.invalid,ds1-cdn-fo-01.samplelab.kabletown.invalid,ds2-cdn-fo-01.samplelab.kabletown.invalid</a:t>
            </a:r>
          </a:p>
        </p:txBody>
      </p:sp>
    </p:spTree>
    <p:extLst>
      <p:ext uri="{BB962C8B-B14F-4D97-AF65-F5344CB8AC3E}">
        <p14:creationId xmlns:p14="http://schemas.microsoft.com/office/powerpoint/2010/main" val="3099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51"/>
    </mc:Choice>
    <mc:Fallback xmlns="">
      <p:transition spd="slow" advTm="15785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Versioning</a:t>
            </a:r>
          </a:p>
        </p:txBody>
      </p:sp>
    </p:spTree>
    <p:extLst>
      <p:ext uri="{BB962C8B-B14F-4D97-AF65-F5344CB8AC3E}">
        <p14:creationId xmlns:p14="http://schemas.microsoft.com/office/powerpoint/2010/main" val="33679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8"/>
    </mc:Choice>
    <mc:Fallback xmlns="">
      <p:transition spd="slow" advTm="2289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76692" y="1304693"/>
            <a:ext cx="2105783" cy="4705963"/>
          </a:xfrm>
        </p:spPr>
        <p:txBody>
          <a:bodyPr>
            <a:normAutofit/>
          </a:bodyPr>
          <a:lstStyle/>
          <a:p>
            <a:pPr lvl="0" algn="ctr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Repository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5327" y="1304693"/>
            <a:ext cx="2080177" cy="4705963"/>
          </a:xfrm>
        </p:spPr>
        <p:txBody>
          <a:bodyPr>
            <a:normAutofit/>
          </a:bodyPr>
          <a:lstStyle/>
          <a:p>
            <a:pPr lvl="0" algn="ctr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Application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93962" y="1304693"/>
            <a:ext cx="2105315" cy="4705963"/>
          </a:xfrm>
        </p:spPr>
        <p:txBody>
          <a:bodyPr>
            <a:normAutofit/>
          </a:bodyPr>
          <a:lstStyle/>
          <a:p>
            <a:pPr lvl="0" algn="ctr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ANSIBLE ROLE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9002597" y="1304693"/>
            <a:ext cx="2182076" cy="4705963"/>
          </a:xfrm>
        </p:spPr>
        <p:txBody>
          <a:bodyPr>
            <a:normAutofit/>
          </a:bodyPr>
          <a:lstStyle/>
          <a:p>
            <a:pPr lvl="0" algn="ctr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Version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42817" y="1640264"/>
            <a:ext cx="0" cy="4270342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67163" y="1640264"/>
            <a:ext cx="0" cy="4270342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00937" y="1640264"/>
            <a:ext cx="0" cy="4270342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n 14">
            <a:extLst>
              <a:ext uri="{FF2B5EF4-FFF2-40B4-BE49-F238E27FC236}">
                <a16:creationId xmlns:a16="http://schemas.microsoft.com/office/drawing/2014/main" id="{B18234C2-8045-A94B-B122-3AE8E7D25421}"/>
              </a:ext>
            </a:extLst>
          </p:cNvPr>
          <p:cNvSpPr/>
          <p:nvPr/>
        </p:nvSpPr>
        <p:spPr>
          <a:xfrm>
            <a:off x="1752601" y="4580342"/>
            <a:ext cx="474162" cy="5574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82F05-D685-E34F-BAB1-A87FA533415F}"/>
              </a:ext>
            </a:extLst>
          </p:cNvPr>
          <p:cNvSpPr txBox="1"/>
          <p:nvPr/>
        </p:nvSpPr>
        <p:spPr>
          <a:xfrm>
            <a:off x="9627867" y="4630187"/>
            <a:ext cx="91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 Light" charset="0"/>
              </a:rPr>
              <a:t>3.0.1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3EB58B-FE67-284D-A847-82D1847BDB50}"/>
              </a:ext>
            </a:extLst>
          </p:cNvPr>
          <p:cNvCxnSpPr>
            <a:cxnSpLocks/>
          </p:cNvCxnSpPr>
          <p:nvPr/>
        </p:nvCxnSpPr>
        <p:spPr>
          <a:xfrm>
            <a:off x="876692" y="3736399"/>
            <a:ext cx="10307981" cy="1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1788521E-F581-3F43-AA42-7F395A7B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28391" y="1638878"/>
            <a:ext cx="967708" cy="573065"/>
          </a:xfrm>
          <a:prstGeom prst="rect">
            <a:avLst/>
          </a:prstGeom>
          <a:noFill/>
          <a:effectLst/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3279C45-A59C-0F44-9C2A-584705D5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28387" y="2310371"/>
            <a:ext cx="967708" cy="57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2803FA-641C-754B-A508-2399C90F4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128387" y="2979457"/>
            <a:ext cx="967709" cy="57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n 26">
            <a:extLst>
              <a:ext uri="{FF2B5EF4-FFF2-40B4-BE49-F238E27FC236}">
                <a16:creationId xmlns:a16="http://schemas.microsoft.com/office/drawing/2014/main" id="{F09818D9-36D0-A24C-A393-EEE934303BDA}"/>
              </a:ext>
            </a:extLst>
          </p:cNvPr>
          <p:cNvSpPr/>
          <p:nvPr/>
        </p:nvSpPr>
        <p:spPr>
          <a:xfrm>
            <a:off x="1221665" y="2314244"/>
            <a:ext cx="474162" cy="557461"/>
          </a:xfrm>
          <a:prstGeom prst="can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ATC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1732CCD-E106-4441-BDB1-1AF432453520}"/>
              </a:ext>
            </a:extLst>
          </p:cNvPr>
          <p:cNvSpPr/>
          <p:nvPr/>
        </p:nvSpPr>
        <p:spPr>
          <a:xfrm>
            <a:off x="6916184" y="1638878"/>
            <a:ext cx="967709" cy="573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TRAFFIC PORTAL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96CF59F-0DAA-1E43-AB1F-7AD1E3BF83C6}"/>
              </a:ext>
            </a:extLst>
          </p:cNvPr>
          <p:cNvSpPr/>
          <p:nvPr/>
        </p:nvSpPr>
        <p:spPr>
          <a:xfrm>
            <a:off x="6916183" y="2305750"/>
            <a:ext cx="967709" cy="573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TRAFFIC OPERATIONS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CC0BAAE-CD06-ED49-9721-1A6B6B60904B}"/>
              </a:ext>
            </a:extLst>
          </p:cNvPr>
          <p:cNvSpPr/>
          <p:nvPr/>
        </p:nvSpPr>
        <p:spPr>
          <a:xfrm>
            <a:off x="6916183" y="2975617"/>
            <a:ext cx="967709" cy="573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TRAFFIC ROUTER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CDF620-2F2B-A241-B45D-8BC4B678364B}"/>
              </a:ext>
            </a:extLst>
          </p:cNvPr>
          <p:cNvSpPr txBox="1"/>
          <p:nvPr/>
        </p:nvSpPr>
        <p:spPr>
          <a:xfrm>
            <a:off x="9635120" y="1651703"/>
            <a:ext cx="91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 Light" charset="0"/>
              </a:rPr>
              <a:t>1.0.0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FEB47A-A996-C346-B8F1-D644FC477145}"/>
              </a:ext>
            </a:extLst>
          </p:cNvPr>
          <p:cNvSpPr txBox="1"/>
          <p:nvPr/>
        </p:nvSpPr>
        <p:spPr>
          <a:xfrm>
            <a:off x="257184" y="1638878"/>
            <a:ext cx="553998" cy="20975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otham Light" charset="0"/>
              </a:rPr>
              <a:t>Ansible Galaxy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70FB87-96C2-EC40-9C91-77C87FCB8B23}"/>
              </a:ext>
            </a:extLst>
          </p:cNvPr>
          <p:cNvSpPr txBox="1"/>
          <p:nvPr/>
        </p:nvSpPr>
        <p:spPr>
          <a:xfrm>
            <a:off x="262278" y="3831181"/>
            <a:ext cx="553998" cy="20975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otham Light" charset="0"/>
              </a:rPr>
              <a:t>ATC Ansible Lab</a:t>
            </a:r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id="{9024602E-7215-2142-878D-740BFD7E84B4}"/>
              </a:ext>
            </a:extLst>
          </p:cNvPr>
          <p:cNvSpPr/>
          <p:nvPr/>
        </p:nvSpPr>
        <p:spPr>
          <a:xfrm>
            <a:off x="2165335" y="1638878"/>
            <a:ext cx="474162" cy="5574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ROLE</a:t>
            </a:r>
          </a:p>
        </p:txBody>
      </p:sp>
      <p:sp>
        <p:nvSpPr>
          <p:cNvPr id="44" name="Can 43">
            <a:extLst>
              <a:ext uri="{FF2B5EF4-FFF2-40B4-BE49-F238E27FC236}">
                <a16:creationId xmlns:a16="http://schemas.microsoft.com/office/drawing/2014/main" id="{0877D1DB-CFE1-7F46-BAE9-F264D8A01DE0}"/>
              </a:ext>
            </a:extLst>
          </p:cNvPr>
          <p:cNvSpPr/>
          <p:nvPr/>
        </p:nvSpPr>
        <p:spPr>
          <a:xfrm>
            <a:off x="2160301" y="2329729"/>
            <a:ext cx="474162" cy="5574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ROLE</a:t>
            </a:r>
          </a:p>
        </p:txBody>
      </p:sp>
      <p:sp>
        <p:nvSpPr>
          <p:cNvPr id="45" name="Can 44">
            <a:extLst>
              <a:ext uri="{FF2B5EF4-FFF2-40B4-BE49-F238E27FC236}">
                <a16:creationId xmlns:a16="http://schemas.microsoft.com/office/drawing/2014/main" id="{22E607E5-0A14-5C45-A27D-CE80D8B8D6D1}"/>
              </a:ext>
            </a:extLst>
          </p:cNvPr>
          <p:cNvSpPr/>
          <p:nvPr/>
        </p:nvSpPr>
        <p:spPr>
          <a:xfrm>
            <a:off x="2164364" y="3020580"/>
            <a:ext cx="474162" cy="5574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ROLE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C6739F3-EBE8-5A47-9811-0C2ADEAF23E1}"/>
              </a:ext>
            </a:extLst>
          </p:cNvPr>
          <p:cNvCxnSpPr>
            <a:cxnSpLocks/>
          </p:cNvCxnSpPr>
          <p:nvPr/>
        </p:nvCxnSpPr>
        <p:spPr>
          <a:xfrm flipH="1">
            <a:off x="1752601" y="1938687"/>
            <a:ext cx="342190" cy="5121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3F12D98-BA16-7D4B-953E-28B80C2AF194}"/>
              </a:ext>
            </a:extLst>
          </p:cNvPr>
          <p:cNvCxnSpPr>
            <a:cxnSpLocks/>
          </p:cNvCxnSpPr>
          <p:nvPr/>
        </p:nvCxnSpPr>
        <p:spPr>
          <a:xfrm flipH="1" flipV="1">
            <a:off x="1769217" y="2640114"/>
            <a:ext cx="330475" cy="4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39FA60A-5DD6-C74B-BAEB-3B6F39835ECF}"/>
              </a:ext>
            </a:extLst>
          </p:cNvPr>
          <p:cNvCxnSpPr>
            <a:cxnSpLocks/>
          </p:cNvCxnSpPr>
          <p:nvPr/>
        </p:nvCxnSpPr>
        <p:spPr>
          <a:xfrm flipH="1" flipV="1">
            <a:off x="1764924" y="2798472"/>
            <a:ext cx="329867" cy="5170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60133A7-9101-7744-81CA-9EE9F836198E}"/>
              </a:ext>
            </a:extLst>
          </p:cNvPr>
          <p:cNvSpPr txBox="1"/>
          <p:nvPr/>
        </p:nvSpPr>
        <p:spPr>
          <a:xfrm>
            <a:off x="9627866" y="2339594"/>
            <a:ext cx="91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 Light" charset="0"/>
              </a:rPr>
              <a:t>1.2.0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3AC109-F32B-414F-919C-7B4EBAA646E1}"/>
              </a:ext>
            </a:extLst>
          </p:cNvPr>
          <p:cNvSpPr txBox="1"/>
          <p:nvPr/>
        </p:nvSpPr>
        <p:spPr>
          <a:xfrm>
            <a:off x="9627866" y="3000416"/>
            <a:ext cx="91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 Light" charset="0"/>
              </a:rPr>
              <a:t>2.1.0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375BBA8-E1E7-9547-80BA-38BBD499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28390" y="3913470"/>
            <a:ext cx="967708" cy="573065"/>
          </a:xfrm>
          <a:prstGeom prst="rect">
            <a:avLst/>
          </a:prstGeom>
          <a:noFill/>
          <a:effectLst/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557DFF5A-46EC-9049-9060-516CB33E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28386" y="4584963"/>
            <a:ext cx="967708" cy="57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BC5C6C-9AF9-FD47-9CD2-8CE00DA0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128386" y="5254049"/>
            <a:ext cx="967709" cy="57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6C7F402-CD15-4D4F-8763-18B92A739C9D}"/>
              </a:ext>
            </a:extLst>
          </p:cNvPr>
          <p:cNvSpPr/>
          <p:nvPr/>
        </p:nvSpPr>
        <p:spPr>
          <a:xfrm>
            <a:off x="6916183" y="3913470"/>
            <a:ext cx="967709" cy="573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TRAFFIC PORTAL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FEDDF39-F5AA-7A4F-9C92-A6566FB84856}"/>
              </a:ext>
            </a:extLst>
          </p:cNvPr>
          <p:cNvSpPr/>
          <p:nvPr/>
        </p:nvSpPr>
        <p:spPr>
          <a:xfrm>
            <a:off x="6916182" y="4580342"/>
            <a:ext cx="967709" cy="573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TRAFFIC OPERATIONS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F3BD0DC-AC45-9841-9057-99C00EF6DCFB}"/>
              </a:ext>
            </a:extLst>
          </p:cNvPr>
          <p:cNvSpPr/>
          <p:nvPr/>
        </p:nvSpPr>
        <p:spPr>
          <a:xfrm>
            <a:off x="6916182" y="5250209"/>
            <a:ext cx="967709" cy="573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TRAFFIC ROUTER</a:t>
            </a:r>
          </a:p>
        </p:txBody>
      </p:sp>
    </p:spTree>
    <p:extLst>
      <p:ext uri="{BB962C8B-B14F-4D97-AF65-F5344CB8AC3E}">
        <p14:creationId xmlns:p14="http://schemas.microsoft.com/office/powerpoint/2010/main" val="7986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0"/>
    </mc:Choice>
    <mc:Fallback xmlns="">
      <p:transition spd="slow" advTm="10773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971800" cy="1589471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300" dirty="0"/>
              <a:t>Keep what’s in your fork and modify in place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586454" y="1590675"/>
            <a:ext cx="2971800" cy="1589471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300" dirty="0"/>
              <a:t>Extract roles from build/release artifact source </a:t>
            </a:r>
            <a:r>
              <a:rPr lang="en-US" sz="2300" dirty="0" err="1"/>
              <a:t>tarball</a:t>
            </a:r>
            <a:endParaRPr lang="en-US" sz="2300" dirty="0"/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35337" y="1585095"/>
            <a:ext cx="2971800" cy="1595052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300" dirty="0"/>
              <a:t>Gilt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algn="ctr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https://github.com/metacloud/gilt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Tx/>
              <a:buChar char="-"/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166647" y="1611985"/>
            <a:ext cx="0" cy="1546851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7946795" y="1611985"/>
            <a:ext cx="0" cy="1546851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EC7927-595C-8B4D-B8D5-47C58DD7629D}"/>
              </a:ext>
            </a:extLst>
          </p:cNvPr>
          <p:cNvCxnSpPr>
            <a:cxnSpLocks/>
          </p:cNvCxnSpPr>
          <p:nvPr/>
        </p:nvCxnSpPr>
        <p:spPr>
          <a:xfrm flipV="1">
            <a:off x="815340" y="3561179"/>
            <a:ext cx="10514028" cy="1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E68411D-D1A2-8948-8136-8F16FCDE8EF2}"/>
              </a:ext>
            </a:extLst>
          </p:cNvPr>
          <p:cNvSpPr txBox="1">
            <a:spLocks/>
          </p:cNvSpPr>
          <p:nvPr/>
        </p:nvSpPr>
        <p:spPr>
          <a:xfrm>
            <a:off x="816124" y="4206823"/>
            <a:ext cx="10513244" cy="9225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However you go about it, what’s in your roles directory on disk at runtime is what matters</a:t>
            </a:r>
          </a:p>
        </p:txBody>
      </p:sp>
    </p:spTree>
    <p:extLst>
      <p:ext uri="{BB962C8B-B14F-4D97-AF65-F5344CB8AC3E}">
        <p14:creationId xmlns:p14="http://schemas.microsoft.com/office/powerpoint/2010/main" val="4031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3"/>
    </mc:Choice>
    <mc:Fallback xmlns="">
      <p:transition spd="slow" advTm="4134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1590675"/>
            <a:ext cx="10672858" cy="4347788"/>
          </a:xfrm>
        </p:spPr>
        <p:txBody>
          <a:bodyPr>
            <a:noAutofit/>
          </a:bodyPr>
          <a:lstStyle/>
          <a:p>
            <a:r>
              <a:rPr lang="en-US" sz="2800" b="1" cap="all" dirty="0">
                <a:latin typeface="Gotham" charset="0"/>
              </a:rPr>
              <a:t>Sample </a:t>
            </a:r>
            <a:r>
              <a:rPr lang="en-US" sz="2800" b="1" cap="all" dirty="0" err="1">
                <a:latin typeface="Gotham" charset="0"/>
              </a:rPr>
              <a:t>gilt.yml</a:t>
            </a:r>
            <a:r>
              <a:rPr lang="en-US" sz="2800" b="1" cap="all" dirty="0">
                <a:latin typeface="Gotham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git: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git@github.com:apache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trafficcontrol.git</a:t>
            </a:r>
            <a:endParaRPr lang="en-US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version: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master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files: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-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infrastructure/ansible/roles/</a:t>
            </a:r>
            <a:r>
              <a:rPr lang="en-US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ats</a:t>
            </a:r>
            <a:endParaRPr lang="en-US" dirty="0">
              <a:solidFill>
                <a:schemeClr val="accent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dst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../roles/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ats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-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infrastructure/ansible/roles/</a:t>
            </a:r>
            <a:r>
              <a:rPr lang="en-US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dataset_loader</a:t>
            </a:r>
            <a:endParaRPr lang="en-US" dirty="0">
              <a:solidFill>
                <a:schemeClr val="accent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dst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../roles/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dataset_loader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hlinkClick r:id="rId2"/>
              </a:rPr>
              <a:t>https://github.com/metacloud/gilt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63"/>
    </mc:Choice>
    <mc:Fallback xmlns="">
      <p:transition spd="slow" advTm="7756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the deploy</a:t>
            </a:r>
          </a:p>
        </p:txBody>
      </p:sp>
    </p:spTree>
    <p:extLst>
      <p:ext uri="{BB962C8B-B14F-4D97-AF65-F5344CB8AC3E}">
        <p14:creationId xmlns:p14="http://schemas.microsoft.com/office/powerpoint/2010/main" val="20596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50"/>
    </mc:Choice>
    <mc:Fallback xmlns="">
      <p:transition spd="slow" advTm="4575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7" name="Content Placeholder 14"/>
          <p:cNvSpPr>
            <a:spLocks noGrp="1"/>
          </p:cNvSpPr>
          <p:nvPr>
            <p:ph sz="quarter" idx="11"/>
          </p:nvPr>
        </p:nvSpPr>
        <p:spPr>
          <a:xfrm>
            <a:off x="8543925" y="1847318"/>
            <a:ext cx="3143250" cy="3688335"/>
          </a:xfrm>
        </p:spPr>
        <p:txBody>
          <a:bodyPr numCol="1" anchor="ctr">
            <a:normAutofit/>
          </a:bodyPr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sz="2800" b="0" cap="none" dirty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rPr>
              <a:t>Total time to deploy</a:t>
            </a:r>
            <a:r>
              <a:rPr lang="en-US" sz="2000" b="0" cap="none" dirty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rPr>
              <a:t>*</a:t>
            </a:r>
            <a:endParaRPr lang="en-US" sz="2800" b="0" cap="none" dirty="0">
              <a:solidFill>
                <a:schemeClr val="accent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sz="2800" b="0" cap="none" dirty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rPr>
              <a:t>2h 17m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12816"/>
              </p:ext>
            </p:extLst>
          </p:nvPr>
        </p:nvGraphicFramePr>
        <p:xfrm>
          <a:off x="904966" y="1504850"/>
          <a:ext cx="6778320" cy="41700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94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4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4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5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cap="all" baseline="0" dirty="0">
                          <a:solidFill>
                            <a:schemeClr val="accent1"/>
                          </a:solidFill>
                          <a:latin typeface="Gotham" charset="0"/>
                          <a:ea typeface="Gotham" charset="0"/>
                          <a:cs typeface="Gotham" charset="0"/>
                        </a:rPr>
                        <a:t>Component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cap="all" baseline="0" dirty="0">
                          <a:solidFill>
                            <a:schemeClr val="accent1"/>
                          </a:solidFill>
                          <a:latin typeface="Gotham" charset="0"/>
                          <a:ea typeface="Gotham" charset="0"/>
                          <a:cs typeface="Gotham" charset="0"/>
                        </a:rPr>
                        <a:t>Deployment Time</a:t>
                      </a:r>
                      <a:r>
                        <a:rPr lang="en-US" sz="1400" b="1" i="0" cap="all" baseline="0" dirty="0">
                          <a:solidFill>
                            <a:schemeClr val="accent1"/>
                          </a:solidFill>
                          <a:latin typeface="Gotham" charset="0"/>
                          <a:ea typeface="Gotham" charset="0"/>
                          <a:cs typeface="Gotham" charset="0"/>
                        </a:rPr>
                        <a:t>*</a:t>
                      </a:r>
                      <a:endParaRPr lang="en-US" sz="1800" b="1" i="0" cap="all" baseline="0" dirty="0">
                        <a:solidFill>
                          <a:schemeClr val="accent1"/>
                        </a:solidFill>
                        <a:latin typeface="Gotham" charset="0"/>
                        <a:ea typeface="Gotham" charset="0"/>
                        <a:cs typeface="Gotham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cap="all" baseline="0" dirty="0">
                          <a:solidFill>
                            <a:schemeClr val="accent1"/>
                          </a:solidFill>
                          <a:latin typeface="Gotham" charset="0"/>
                          <a:ea typeface="Gotham" charset="0"/>
                          <a:cs typeface="Gotham" charset="0"/>
                        </a:rPr>
                        <a:t>Component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cap="all" baseline="0" dirty="0">
                          <a:solidFill>
                            <a:schemeClr val="accent1"/>
                          </a:solidFill>
                          <a:latin typeface="Gotham" charset="0"/>
                          <a:ea typeface="Gotham" charset="0"/>
                          <a:cs typeface="Gotham" charset="0"/>
                        </a:rPr>
                        <a:t>Deployment Time</a:t>
                      </a:r>
                      <a:r>
                        <a:rPr lang="en-US" sz="1400" b="1" i="0" cap="all" baseline="0" dirty="0">
                          <a:solidFill>
                            <a:schemeClr val="accent1"/>
                          </a:solidFill>
                          <a:latin typeface="Gotham" charset="0"/>
                          <a:ea typeface="Gotham" charset="0"/>
                          <a:cs typeface="Gotham" charset="0"/>
                        </a:rPr>
                        <a:t>*</a:t>
                      </a:r>
                      <a:endParaRPr lang="en-US" sz="1800" b="1" i="0" cap="all" baseline="0" dirty="0">
                        <a:solidFill>
                          <a:schemeClr val="accent1"/>
                        </a:solidFill>
                        <a:latin typeface="Gotham" charset="0"/>
                        <a:ea typeface="Gotham" charset="0"/>
                        <a:cs typeface="Gotham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05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TODB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1m 18s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Traffic Monitor</a:t>
                      </a:r>
                      <a:endParaRPr lang="en-US" sz="2000" b="0" i="0" baseline="30000" dirty="0">
                        <a:solidFill>
                          <a:schemeClr val="bg1"/>
                        </a:solidFill>
                        <a:latin typeface="Gotham Light" charset="0"/>
                        <a:ea typeface="Gotham Light" charset="0"/>
                        <a:cs typeface="Gotham Light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45s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05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Traffic Vault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4m 12s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Traffic Router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2m 21s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05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err="1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InfluxDB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Gotham Light" charset="0"/>
                        <a:ea typeface="Gotham Light" charset="0"/>
                        <a:cs typeface="Gotham Light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30s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ATS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2m 6s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05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Fake Origin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**</a:t>
                      </a:r>
                      <a:endParaRPr lang="en-US" sz="2000" b="0" i="0" baseline="30000" dirty="0">
                        <a:solidFill>
                          <a:schemeClr val="bg1"/>
                        </a:solidFill>
                        <a:latin typeface="Gotham Light" charset="0"/>
                        <a:ea typeface="Gotham Light" charset="0"/>
                        <a:cs typeface="Gotham Light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8m 1s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Grove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1m 4s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05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Traffic Ops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10m 24s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Influx-relay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31s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05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Traffic Portal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47s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err="1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TrafficStats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Gotham Light" charset="0"/>
                        <a:ea typeface="Gotham Light" charset="0"/>
                        <a:cs typeface="Gotham Light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21m 31s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88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Dataset Loader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chemeClr val="bg1"/>
                          </a:solidFill>
                          <a:latin typeface="Gotham Light" charset="0"/>
                          <a:ea typeface="Gotham Light" charset="0"/>
                          <a:cs typeface="Gotham Light" charset="0"/>
                        </a:rPr>
                        <a:t>34m 50s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bg1"/>
                        </a:solidFill>
                        <a:latin typeface="Gotham Light" charset="0"/>
                        <a:ea typeface="Gotham Light" charset="0"/>
                        <a:cs typeface="Gotham Light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0" i="0" dirty="0">
                        <a:solidFill>
                          <a:schemeClr val="bg1"/>
                        </a:solidFill>
                        <a:latin typeface="Gotham Light" charset="0"/>
                        <a:ea typeface="Gotham Light" charset="0"/>
                        <a:cs typeface="Gotham Light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8210746" y="1590118"/>
            <a:ext cx="0" cy="4084818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504081D-F57F-0747-A4CE-F7D47C16865F}"/>
              </a:ext>
            </a:extLst>
          </p:cNvPr>
          <p:cNvSpPr txBox="1"/>
          <p:nvPr/>
        </p:nvSpPr>
        <p:spPr>
          <a:xfrm>
            <a:off x="1059329" y="5816253"/>
            <a:ext cx="6469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cap="all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* Times measured as of 8/24/19 and include Additional Comcast overhead</a:t>
            </a:r>
          </a:p>
          <a:p>
            <a:pPr algn="ctr"/>
            <a:r>
              <a:rPr lang="en-US" sz="1400" b="1" i="1" cap="all" dirty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rPr>
              <a:t>** Includes time to render Sample Assets</a:t>
            </a:r>
          </a:p>
        </p:txBody>
      </p:sp>
    </p:spTree>
    <p:extLst>
      <p:ext uri="{BB962C8B-B14F-4D97-AF65-F5344CB8AC3E}">
        <p14:creationId xmlns:p14="http://schemas.microsoft.com/office/powerpoint/2010/main" val="140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33"/>
    </mc:Choice>
    <mc:Fallback xmlns="">
      <p:transition spd="slow" advTm="6503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Operational Bonuses</a:t>
            </a:r>
          </a:p>
        </p:txBody>
      </p:sp>
    </p:spTree>
    <p:extLst>
      <p:ext uri="{BB962C8B-B14F-4D97-AF65-F5344CB8AC3E}">
        <p14:creationId xmlns:p14="http://schemas.microsoft.com/office/powerpoint/2010/main" val="235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2"/>
    </mc:Choice>
    <mc:Fallback xmlns="">
      <p:transition spd="slow" advTm="186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Content Delivery network?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Client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Requestor of content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CDN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Caching transport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Origin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Webserver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42061" y="1725105"/>
            <a:ext cx="0" cy="4101516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31637" y="1725105"/>
            <a:ext cx="0" cy="4101516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C05CF6-F442-C246-B7BE-19C1C42A5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18" y="1725105"/>
            <a:ext cx="2184663" cy="1456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17A80E-4292-AF49-B237-0F7B1EA6BC74}"/>
              </a:ext>
            </a:extLst>
          </p:cNvPr>
          <p:cNvSpPr txBox="1"/>
          <p:nvPr/>
        </p:nvSpPr>
        <p:spPr>
          <a:xfrm>
            <a:off x="4447925" y="6103856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/photo/woman-using-computer-in-office-2084974/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/photo/white-clouds-2217366/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/photo/interior-of-office-building-325229/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70C890-3B90-7844-A838-97E9B1826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77" y="1725105"/>
            <a:ext cx="2971800" cy="1456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8DAD0F-306A-AC45-847B-3231BCA24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942" y="1725105"/>
            <a:ext cx="2184663" cy="14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78">
        <p:fade/>
      </p:transition>
    </mc:Choice>
    <mc:Fallback xmlns="">
      <p:transition spd="med" advTm="23278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TO_API role</a:t>
            </a:r>
          </a:p>
        </p:txBody>
      </p:sp>
    </p:spTree>
    <p:extLst>
      <p:ext uri="{BB962C8B-B14F-4D97-AF65-F5344CB8AC3E}">
        <p14:creationId xmlns:p14="http://schemas.microsoft.com/office/powerpoint/2010/main" val="28266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3"/>
    </mc:Choice>
    <mc:Fallback xmlns="">
      <p:transition spd="slow" advTm="3299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Inventory script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2505693"/>
            <a:ext cx="10672858" cy="3432769"/>
          </a:xfrm>
        </p:spPr>
        <p:txBody>
          <a:bodyPr>
            <a:noAutofit/>
          </a:bodyPr>
          <a:lstStyle/>
          <a:p>
            <a:r>
              <a:rPr lang="en-US" sz="2800" b="1" cap="all" dirty="0">
                <a:latin typeface="Gotham" charset="0"/>
              </a:rPr>
              <a:t>Sample ad-hoc usage: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TO_USER=username TO_PASSWORD=password TO_URL=</a:t>
            </a:r>
            <a:r>
              <a:rPr lang="en-US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to.cdn.samplelab.invalid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ansible 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infrastructure/ansible/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dynamic.inventory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TO.py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–m ping</a:t>
            </a:r>
          </a:p>
        </p:txBody>
      </p:sp>
    </p:spTree>
    <p:extLst>
      <p:ext uri="{BB962C8B-B14F-4D97-AF65-F5344CB8AC3E}">
        <p14:creationId xmlns:p14="http://schemas.microsoft.com/office/powerpoint/2010/main" val="1130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8"/>
    </mc:Choice>
    <mc:Fallback xmlns="">
      <p:transition spd="slow" advTm="7723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Inventory script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9" y="1377539"/>
            <a:ext cx="11131628" cy="456092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b="1" cap="all" dirty="0">
                <a:latin typeface="Gotham" charset="0"/>
              </a:rPr>
              <a:t>Sample Ansible groups </a:t>
            </a:r>
            <a:r>
              <a:rPr lang="en-US" sz="2800" b="1" cap="all">
                <a:latin typeface="Gotham" charset="0"/>
              </a:rPr>
              <a:t>for patterns:</a:t>
            </a:r>
            <a:endParaRPr lang="en-US" sz="2800" b="1" cap="all" dirty="0">
              <a:latin typeface="Gotham" charset="0"/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Simple Hostname: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atsedge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endParaRPr lang="en-US" kern="1200" dirty="0">
              <a:solidFill>
                <a:schemeClr val="bg1"/>
              </a:solidFill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Status: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server_status|OFFLINE</a:t>
            </a:r>
            <a:endParaRPr lang="en-US" kern="1200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Type: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server_type|EDGE</a:t>
            </a:r>
            <a:endParaRPr lang="en-US" kern="1200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CDN Name: 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server_cdnName|Kabletown2.0</a:t>
            </a:r>
            <a:endParaRPr lang="en-US" kern="1200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Profile: </a:t>
            </a:r>
            <a:r>
              <a:rPr lang="en-US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server_profile|ATS_EDGE_7</a:t>
            </a: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Cachegroup</a:t>
            </a:r>
            <a:r>
              <a:rPr lang="en-US" kern="1200" dirty="0">
                <a:solidFill>
                  <a:schemeClr val="bg1"/>
                </a:solidFill>
              </a:rPr>
              <a:t>: </a:t>
            </a:r>
            <a:r>
              <a:rPr lang="en-US" kern="1200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cachegroup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|edge_east</a:t>
            </a:r>
            <a:endParaRPr lang="en-US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Parent </a:t>
            </a:r>
            <a:r>
              <a:rPr lang="en-US" kern="1200" dirty="0" err="1">
                <a:solidFill>
                  <a:schemeClr val="bg1"/>
                </a:solidFill>
              </a:rPr>
              <a:t>Cachegroup</a:t>
            </a:r>
            <a:r>
              <a:rPr lang="en-US" kern="1200" dirty="0">
                <a:solidFill>
                  <a:schemeClr val="bg1"/>
                </a:solidFill>
              </a:rPr>
              <a:t>: </a:t>
            </a:r>
            <a:r>
              <a:rPr lang="en-US" kern="1200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parentCachegroup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|mid_east</a:t>
            </a:r>
            <a:endParaRPr lang="en-US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3434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1"/>
                </a:solidFill>
              </a:rPr>
              <a:t> Secondary Parent </a:t>
            </a:r>
            <a:r>
              <a:rPr lang="en-US" kern="1200" dirty="0" err="1">
                <a:solidFill>
                  <a:schemeClr val="bg1"/>
                </a:solidFill>
              </a:rPr>
              <a:t>Cachegroup</a:t>
            </a:r>
            <a:r>
              <a:rPr lang="en-US" kern="1200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secondaryParentCachegroup|mid_west</a:t>
            </a:r>
            <a:endParaRPr lang="en-US" kern="1200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4"/>
    </mc:Choice>
    <mc:Fallback xmlns="">
      <p:transition spd="slow" advTm="5346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814948" y="440048"/>
            <a:ext cx="4588325" cy="769594"/>
          </a:xfrm>
        </p:spPr>
        <p:txBody>
          <a:bodyPr/>
          <a:lstStyle/>
          <a:p>
            <a:pPr algn="ctr"/>
            <a:r>
              <a:rPr lang="en-US" kern="0" dirty="0">
                <a:solidFill>
                  <a:schemeClr val="accent1"/>
                </a:solidFill>
                <a:latin typeface="Gotham Light" charset="0"/>
              </a:rPr>
              <a:t>Takeaways</a:t>
            </a:r>
            <a:endParaRPr lang="en-US" sz="2800" kern="0" dirty="0">
              <a:solidFill>
                <a:schemeClr val="accent1"/>
              </a:solidFill>
              <a:latin typeface="Gotham Ligh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8" y="1219035"/>
            <a:ext cx="4825831" cy="4433619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Build out your implementation’s provisioning &amp; steady-state layers with technologies you already use.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Use the provided Ansible roles to abstract the complexity of each CDN component in your deployment playbooks.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Create and customize each individual environment’s configuration using the flexibility of Ansible and samples provided.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Run one script, 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manual.run.sh</a:t>
            </a:r>
            <a:r>
              <a:rPr lang="en-US" dirty="0">
                <a:solidFill>
                  <a:schemeClr val="bg1"/>
                </a:solidFill>
              </a:rPr>
              <a:t>, to throw away your old lab environment and rebuild it from the ground up; formatted drives, new instances, and all without humans.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6E173FB-AB82-6347-8B9F-DC6480985013}"/>
              </a:ext>
            </a:extLst>
          </p:cNvPr>
          <p:cNvSpPr txBox="1">
            <a:spLocks/>
          </p:cNvSpPr>
          <p:nvPr/>
        </p:nvSpPr>
        <p:spPr>
          <a:xfrm>
            <a:off x="5796217" y="3030071"/>
            <a:ext cx="6243383" cy="2491089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accent1"/>
                </a:solidFill>
              </a:rPr>
              <a:t>Jonathan Gray</a:t>
            </a:r>
          </a:p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endParaRPr lang="en-US" sz="1200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0" indent="0" algn="ctr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   Twitter : @jhg03a</a:t>
            </a:r>
          </a:p>
          <a:p>
            <a:pPr marL="0" indent="0" algn="ctr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   GitHub : @jhg03a</a:t>
            </a:r>
          </a:p>
          <a:p>
            <a:pPr marL="0" indent="0" algn="ctr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   traffic-control-</a:t>
            </a:r>
            <a:r>
              <a:rPr lang="en-US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cdn.slack.com</a:t>
            </a:r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: @jhg03a</a:t>
            </a:r>
          </a:p>
          <a:p>
            <a:pPr marL="0" indent="0" algn="ctr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   jhg03a@apache.org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89385DC-4123-1E46-9050-EDA9DDAB3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6237" y="3991470"/>
            <a:ext cx="450961" cy="450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958CA-DEE8-8647-B2D3-23DFAD8CA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848" y="4442431"/>
            <a:ext cx="297737" cy="2977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4B23456-37C4-384E-85DA-4DC9E05EA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1581" y="4724846"/>
            <a:ext cx="520230" cy="5202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608C46-75F2-C944-B676-177D1A4E4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8464" y="5245076"/>
            <a:ext cx="297737" cy="29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E41398-C13D-EB44-AC48-98EFB2929E50}"/>
              </a:ext>
            </a:extLst>
          </p:cNvPr>
          <p:cNvSpPr txBox="1"/>
          <p:nvPr/>
        </p:nvSpPr>
        <p:spPr>
          <a:xfrm>
            <a:off x="4995613" y="6299200"/>
            <a:ext cx="2052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unsplash.com</a:t>
            </a:r>
            <a:r>
              <a:rPr lang="en-US" sz="800" dirty="0">
                <a:solidFill>
                  <a:schemeClr val="bg1"/>
                </a:solidFill>
              </a:rPr>
              <a:t>/photos/R4WCbazrD1g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1D42F-6DB2-834E-8A13-29D3453ED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1163" y="973496"/>
            <a:ext cx="3613490" cy="2028372"/>
          </a:xfrm>
          <a:prstGeom prst="rect">
            <a:avLst/>
          </a:prstGeom>
          <a:effectLst>
            <a:softEdge rad="508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46875A-565C-294E-AEDF-379211D0C380}"/>
              </a:ext>
            </a:extLst>
          </p:cNvPr>
          <p:cNvCxnSpPr>
            <a:cxnSpLocks/>
          </p:cNvCxnSpPr>
          <p:nvPr/>
        </p:nvCxnSpPr>
        <p:spPr>
          <a:xfrm>
            <a:off x="5712488" y="973496"/>
            <a:ext cx="0" cy="4679158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82"/>
    </mc:Choice>
    <mc:Fallback xmlns="">
      <p:transition spd="slow" advTm="1660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Content Delivery network?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Client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Requestor of content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CDN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Caching transport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Origin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Webserver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42061" y="1725105"/>
            <a:ext cx="0" cy="4101516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31637" y="1725105"/>
            <a:ext cx="0" cy="4101516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C05CF6-F442-C246-B7BE-19C1C42A5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18" y="1725105"/>
            <a:ext cx="2184663" cy="1456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17A80E-4292-AF49-B237-0F7B1EA6BC74}"/>
              </a:ext>
            </a:extLst>
          </p:cNvPr>
          <p:cNvSpPr txBox="1"/>
          <p:nvPr/>
        </p:nvSpPr>
        <p:spPr>
          <a:xfrm>
            <a:off x="4447925" y="6103856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/photo/woman-using-computer-in-office-2084974/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/photo/white-clouds-2217366/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www.pexels.com</a:t>
            </a:r>
            <a:r>
              <a:rPr lang="en-US" sz="800" dirty="0">
                <a:solidFill>
                  <a:schemeClr val="bg1"/>
                </a:solidFill>
              </a:rPr>
              <a:t>/photo/interior-of-office-building-325229/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70C890-3B90-7844-A838-97E9B1826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77" y="1725105"/>
            <a:ext cx="2971800" cy="1456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8DAD0F-306A-AC45-847B-3231BCA24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942" y="1725105"/>
            <a:ext cx="2184663" cy="1456442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2911D20F-A250-C74D-9DF7-425F7826BA82}"/>
              </a:ext>
            </a:extLst>
          </p:cNvPr>
          <p:cNvSpPr/>
          <p:nvPr/>
        </p:nvSpPr>
        <p:spPr>
          <a:xfrm>
            <a:off x="2965622" y="4642701"/>
            <a:ext cx="2607275" cy="917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www.example.com</a:t>
            </a:r>
            <a:endParaRPr lang="en-US" sz="1600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0092622-6249-8D44-A024-04897BBD7F3E}"/>
              </a:ext>
            </a:extLst>
          </p:cNvPr>
          <p:cNvSpPr/>
          <p:nvPr/>
        </p:nvSpPr>
        <p:spPr>
          <a:xfrm>
            <a:off x="6890770" y="4642701"/>
            <a:ext cx="2607275" cy="917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origin.example.net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930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46">
        <p:fade/>
      </p:transition>
    </mc:Choice>
    <mc:Fallback xmlns="">
      <p:transition spd="med" advTm="3144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883B-E9E2-B64C-97CA-072C9E5D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CDN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9BCA1-691A-7E4A-9B25-B3B93B0E2800}"/>
              </a:ext>
            </a:extLst>
          </p:cNvPr>
          <p:cNvSpPr txBox="1"/>
          <p:nvPr/>
        </p:nvSpPr>
        <p:spPr>
          <a:xfrm>
            <a:off x="4962114" y="6142990"/>
            <a:ext cx="2220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www.flickr.com</a:t>
            </a:r>
            <a:r>
              <a:rPr lang="en-US" sz="800" dirty="0">
                <a:solidFill>
                  <a:schemeClr val="bg1"/>
                </a:solidFill>
              </a:rPr>
              <a:t>/photos/mil8/380092713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01AE3-8D27-C145-A4CA-BE32D1478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865" y="1209642"/>
            <a:ext cx="7248977" cy="48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0"/>
    </mc:Choice>
    <mc:Fallback xmlns="">
      <p:transition spd="slow" advTm="245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Content Delivery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dirty="0"/>
              <a:t>Clients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latency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Faster downloads</a:t>
            </a:r>
          </a:p>
        </p:txBody>
      </p:sp>
    </p:spTree>
    <p:extLst>
      <p:ext uri="{BB962C8B-B14F-4D97-AF65-F5344CB8AC3E}">
        <p14:creationId xmlns:p14="http://schemas.microsoft.com/office/powerpoint/2010/main" val="36957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5"/>
    </mc:Choice>
    <mc:Fallback xmlns="">
      <p:transition spd="slow" advTm="194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Content Delivery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dirty="0"/>
              <a:t>Clients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latency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Faster downloads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dirty="0"/>
              <a:t>Origin owners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“hardware” costs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network costs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Improved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4045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753">
        <p:fade/>
      </p:transition>
    </mc:Choice>
    <mc:Fallback xmlns="">
      <p:transition spd="med" advTm="4575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Content Delivery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dirty="0"/>
              <a:t>Clients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latency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Faster downloads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dirty="0"/>
              <a:t>Origin owners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“hardware” costs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network costs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Improved user experience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57176" y="1590675"/>
            <a:ext cx="3072824" cy="4074835"/>
          </a:xfrm>
        </p:spPr>
        <p:txBody>
          <a:bodyPr/>
          <a:lstStyle/>
          <a:p>
            <a:pPr lvl="0" algn="ctr" fontAlgn="base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800" dirty="0"/>
              <a:t>Internet Service Providers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interconnect usage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2400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Reduced backhaul usage</a:t>
            </a:r>
          </a:p>
        </p:txBody>
      </p:sp>
    </p:spTree>
    <p:extLst>
      <p:ext uri="{BB962C8B-B14F-4D97-AF65-F5344CB8AC3E}">
        <p14:creationId xmlns:p14="http://schemas.microsoft.com/office/powerpoint/2010/main" val="1202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536">
        <p:fade/>
      </p:transition>
    </mc:Choice>
    <mc:Fallback xmlns="">
      <p:transition spd="med" advTm="34536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2145</Words>
  <Application>Microsoft Macintosh PowerPoint</Application>
  <PresentationFormat>Widescreen</PresentationFormat>
  <Paragraphs>396</Paragraphs>
  <Slides>43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.AppleSystemUIFont</vt:lpstr>
      <vt:lpstr>Apple Color Emoji</vt:lpstr>
      <vt:lpstr>Arial</vt:lpstr>
      <vt:lpstr>Calibri</vt:lpstr>
      <vt:lpstr>Calibri Light</vt:lpstr>
      <vt:lpstr>Courier New</vt:lpstr>
      <vt:lpstr>Gotham</vt:lpstr>
      <vt:lpstr>Gotham Book</vt:lpstr>
      <vt:lpstr>Gotham Light</vt:lpstr>
      <vt:lpstr>Office Theme</vt:lpstr>
      <vt:lpstr>Automating Apache Traffic Control Environment Deployments with Ansible</vt:lpstr>
      <vt:lpstr>BIO</vt:lpstr>
      <vt:lpstr>What is a Content Delivery network?</vt:lpstr>
      <vt:lpstr>What is a Content Delivery network?</vt:lpstr>
      <vt:lpstr>What is a Content Delivery network?</vt:lpstr>
      <vt:lpstr>How does a CDN work?</vt:lpstr>
      <vt:lpstr>Benefits of a Content Delivery Network</vt:lpstr>
      <vt:lpstr>Benefits of a Content Delivery Network</vt:lpstr>
      <vt:lpstr>Benefits of a Content Delivery Network</vt:lpstr>
      <vt:lpstr>CDN Anatomy</vt:lpstr>
      <vt:lpstr>Apache Traffic Control</vt:lpstr>
      <vt:lpstr>Apache Traffic Server</vt:lpstr>
      <vt:lpstr>CDN Environments</vt:lpstr>
      <vt:lpstr>Status</vt:lpstr>
      <vt:lpstr>Mission</vt:lpstr>
      <vt:lpstr>Environment Abstraction Layers</vt:lpstr>
      <vt:lpstr>CDN Lab Components</vt:lpstr>
      <vt:lpstr>What is an Ansible Role?</vt:lpstr>
      <vt:lpstr>ATC Component Ansible Playbook Pattern</vt:lpstr>
      <vt:lpstr>Variable Precedence</vt:lpstr>
      <vt:lpstr>Dataset Loader Role</vt:lpstr>
      <vt:lpstr>Blending variable data</vt:lpstr>
      <vt:lpstr>Blending variable data</vt:lpstr>
      <vt:lpstr>Blending variable data</vt:lpstr>
      <vt:lpstr>Blending variable data</vt:lpstr>
      <vt:lpstr>Blending variable data</vt:lpstr>
      <vt:lpstr>Sample Lab Structure</vt:lpstr>
      <vt:lpstr>Ansible Structure</vt:lpstr>
      <vt:lpstr>Lab Structure</vt:lpstr>
      <vt:lpstr>Secrets</vt:lpstr>
      <vt:lpstr>Environment Abstraction Layers</vt:lpstr>
      <vt:lpstr>Sample Provisioning Contract</vt:lpstr>
      <vt:lpstr>Versioning</vt:lpstr>
      <vt:lpstr>Relationships</vt:lpstr>
      <vt:lpstr>Versioning Solutions</vt:lpstr>
      <vt:lpstr>GILT</vt:lpstr>
      <vt:lpstr>Running the deploy</vt:lpstr>
      <vt:lpstr>Performance</vt:lpstr>
      <vt:lpstr>Operational Bonuses</vt:lpstr>
      <vt:lpstr>TO_API role</vt:lpstr>
      <vt:lpstr>Dynamic Inventory script</vt:lpstr>
      <vt:lpstr>Dynamic Inventory script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Automating Apache Traffic Control Environment Deployments with Ansible</dc:title>
  <dc:creator>Microsoft Office User</dc:creator>
  <cp:lastModifiedBy>Gray, Jonathan</cp:lastModifiedBy>
  <cp:revision>133</cp:revision>
  <dcterms:created xsi:type="dcterms:W3CDTF">2019-05-16T17:14:41Z</dcterms:created>
  <dcterms:modified xsi:type="dcterms:W3CDTF">2019-09-09T08:04:06Z</dcterms:modified>
</cp:coreProperties>
</file>