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3" r:id="rId15"/>
    <p:sldId id="270" r:id="rId16"/>
    <p:sldId id="271" r:id="rId17"/>
    <p:sldId id="272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6"/>
    <p:restoredTop sz="94682"/>
  </p:normalViewPr>
  <p:slideViewPr>
    <p:cSldViewPr snapToGrid="0" snapToObjects="1">
      <p:cViewPr varScale="1">
        <p:scale>
          <a:sx n="115" d="100"/>
          <a:sy n="115" d="100"/>
        </p:scale>
        <p:origin x="232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A99CF-3B33-4B46-9649-D68544379243}" type="datetimeFigureOut">
              <a:rPr lang="en-US" smtClean="0"/>
              <a:t>4/26/18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DDA08-F5AD-A94A-BA89-FB9F6ED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54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DDA08-F5AD-A94A-BA89-FB9F6ED7DF4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7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-animated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icture 59" descr="bottom b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4500" y="6378339"/>
            <a:ext cx="11303000" cy="162912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4540470" y="5948637"/>
            <a:ext cx="798785" cy="114562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947919" y="5948637"/>
            <a:ext cx="630620" cy="1145627"/>
          </a:xfrm>
          <a:prstGeom prst="rect">
            <a:avLst/>
          </a:prstGeom>
          <a:solidFill>
            <a:srgbClr val="6DB344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362263" y="5948637"/>
            <a:ext cx="630620" cy="1145627"/>
          </a:xfrm>
          <a:prstGeom prst="rect">
            <a:avLst/>
          </a:prstGeom>
          <a:solidFill>
            <a:srgbClr val="009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3" name="Rounded Rectangle 32"/>
          <p:cNvSpPr/>
          <p:nvPr/>
        </p:nvSpPr>
        <p:spPr>
          <a:xfrm rot="10800000" flipH="1">
            <a:off x="3808675" y="831272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8" name="Rounded Rectangle 27"/>
          <p:cNvSpPr/>
          <p:nvPr/>
        </p:nvSpPr>
        <p:spPr>
          <a:xfrm rot="10800000" flipH="1">
            <a:off x="1095955" y="4716780"/>
            <a:ext cx="875085" cy="150749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9" name="Rounded Rectangle 28"/>
          <p:cNvSpPr/>
          <p:nvPr/>
        </p:nvSpPr>
        <p:spPr>
          <a:xfrm rot="10800000" flipH="1">
            <a:off x="1776675" y="1981200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0" name="Rounded Rectangle 29"/>
          <p:cNvSpPr/>
          <p:nvPr/>
        </p:nvSpPr>
        <p:spPr>
          <a:xfrm rot="10800000" flipH="1">
            <a:off x="7826493" y="6614160"/>
            <a:ext cx="1040416" cy="3319549"/>
          </a:xfrm>
          <a:prstGeom prst="roundRect">
            <a:avLst>
              <a:gd name="adj" fmla="val 50000"/>
            </a:avLst>
          </a:prstGeom>
          <a:solidFill>
            <a:srgbClr val="1F8BAE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1" name="Rounded Rectangle 30"/>
          <p:cNvSpPr/>
          <p:nvPr/>
        </p:nvSpPr>
        <p:spPr>
          <a:xfrm rot="10800000" flipH="1">
            <a:off x="9244275" y="6614160"/>
            <a:ext cx="875085" cy="150749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12192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+mj-lt"/>
            </a:endParaRPr>
          </a:p>
        </p:txBody>
      </p:sp>
      <p:sp>
        <p:nvSpPr>
          <p:cNvPr id="34" name="Rounded Rectangle 33"/>
          <p:cNvSpPr/>
          <p:nvPr/>
        </p:nvSpPr>
        <p:spPr>
          <a:xfrm rot="10800000" flipH="1">
            <a:off x="2921982" y="6719451"/>
            <a:ext cx="883399" cy="633106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5" name="Rounded Rectangle 34"/>
          <p:cNvSpPr/>
          <p:nvPr/>
        </p:nvSpPr>
        <p:spPr>
          <a:xfrm rot="10800000" flipH="1">
            <a:off x="3725548" y="6668595"/>
            <a:ext cx="1039141" cy="554631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6" name="Rounded Rectangle 35"/>
          <p:cNvSpPr/>
          <p:nvPr/>
        </p:nvSpPr>
        <p:spPr>
          <a:xfrm rot="10800000" flipH="1">
            <a:off x="6561112" y="1025236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7" name="Rounded Rectangle 36"/>
          <p:cNvSpPr/>
          <p:nvPr/>
        </p:nvSpPr>
        <p:spPr>
          <a:xfrm rot="10800000" flipH="1">
            <a:off x="7189186" y="1731818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8" name="Rounded Rectangle 37"/>
          <p:cNvSpPr/>
          <p:nvPr/>
        </p:nvSpPr>
        <p:spPr>
          <a:xfrm rot="10800000" flipH="1">
            <a:off x="455084" y="6708753"/>
            <a:ext cx="1040416" cy="331954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4DCAFF">
                  <a:shade val="30000"/>
                  <a:satMod val="115000"/>
                  <a:alpha val="26000"/>
                </a:srgbClr>
              </a:gs>
              <a:gs pos="50000">
                <a:srgbClr val="4DCAFF">
                  <a:shade val="67500"/>
                  <a:satMod val="115000"/>
                </a:srgbClr>
              </a:gs>
              <a:gs pos="100000">
                <a:srgbClr val="4DCAF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9" name="Rounded Rectangle 38"/>
          <p:cNvSpPr/>
          <p:nvPr/>
        </p:nvSpPr>
        <p:spPr>
          <a:xfrm rot="10800000" flipH="1">
            <a:off x="10717668" y="8318269"/>
            <a:ext cx="1040416" cy="3319549"/>
          </a:xfrm>
          <a:prstGeom prst="roundRect">
            <a:avLst>
              <a:gd name="adj" fmla="val 5000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 rot="10800000" flipH="1">
            <a:off x="10882999" y="1731818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 rot="10800000" flipH="1">
            <a:off x="5027875" y="1981200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0" y="1"/>
            <a:ext cx="12172011" cy="6378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177" y="4464067"/>
            <a:ext cx="10816168" cy="384175"/>
          </a:xfrm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/>
              <a:t>Presenter Name and Title Go Here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95191" y="1248230"/>
            <a:ext cx="10816167" cy="2907239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 spc="-200" baseline="0" dirty="0">
                <a:gradFill flip="none" rotWithShape="1">
                  <a:gsLst>
                    <a:gs pos="0">
                      <a:srgbClr val="55E6ED"/>
                    </a:gs>
                    <a:gs pos="80000">
                      <a:srgbClr val="009249"/>
                    </a:gs>
                  </a:gsLst>
                  <a:lin ang="120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grpSp>
        <p:nvGrpSpPr>
          <p:cNvPr id="2" name="Group 67"/>
          <p:cNvGrpSpPr/>
          <p:nvPr/>
        </p:nvGrpSpPr>
        <p:grpSpPr>
          <a:xfrm>
            <a:off x="455085" y="311151"/>
            <a:ext cx="1105560" cy="438358"/>
            <a:chOff x="609600" y="528537"/>
            <a:chExt cx="1444734" cy="763789"/>
          </a:xfrm>
          <a:gradFill flip="none" rotWithShape="1">
            <a:gsLst>
              <a:gs pos="11000">
                <a:schemeClr val="accent2"/>
              </a:gs>
              <a:gs pos="100000">
                <a:schemeClr val="accent5"/>
              </a:gs>
            </a:gsLst>
            <a:lin ang="2700000" scaled="1"/>
            <a:tileRect/>
          </a:gradFill>
        </p:grpSpPr>
        <p:sp>
          <p:nvSpPr>
            <p:cNvPr id="69" name="Rectangle 68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2" name="Freeform 71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</p:grpSp>
      <p:sp>
        <p:nvSpPr>
          <p:cNvPr id="61" name="Rectangle 60"/>
          <p:cNvSpPr/>
          <p:nvPr/>
        </p:nvSpPr>
        <p:spPr>
          <a:xfrm>
            <a:off x="1" y="6541294"/>
            <a:ext cx="12172011" cy="3167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ltGray">
          <a:xfrm>
            <a:off x="335165" y="6586247"/>
            <a:ext cx="195480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54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62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42970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4.44444E-6 4.81481E-6 L -4.44444E-6 0.65879 " pathEditMode="relative" rAng="0" ptsTypes="AA">
                                      <p:cBhvr>
                                        <p:cTn id="6" dur="83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8" dur="106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indefinite" accel="50000" decel="50000" fill="hold" grpId="0" nodeType="withEffect">
                                  <p:stCondLst>
                                    <p:cond delay="1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94444E-6 0 L 1.94444E-6 -1.0081 " pathEditMode="relative" rAng="0" ptsTypes="AA">
                                      <p:cBhvr>
                                        <p:cTn id="10" dur="16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accel="50000" decel="50000" fill="hold" grpId="0" nodeType="withEffect">
                                  <p:stCondLst>
                                    <p:cond delay="13700"/>
                                  </p:stCondLst>
                                  <p:childTnLst>
                                    <p:animMotion origin="layout" path="M 2.77778E-6 4.81481E-6 L 2.77778E-6 -0.34561 " pathEditMode="relative" rAng="0" ptsTypes="AA">
                                      <p:cBhvr>
                                        <p:cTn id="12" dur="109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3.88889E-6 1.14467 " pathEditMode="relative" rAng="0" ptsTypes="AA">
                                      <p:cBhvr>
                                        <p:cTn id="14" dur="10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4.16667E-6 0.27476 L 4.16667E-6 -1.26019 " pathEditMode="relative" rAng="0" ptsTypes="AA">
                                      <p:cBhvr>
                                        <p:cTn id="16" dur="12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6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repeatCount="indefinite" accel="50000" decel="50000" autoRev="1" fill="hold" grpId="0" nodeType="withEffect">
                                  <p:stCondLst>
                                    <p:cond delay="36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94444E-6 0 L 1.94444E-6 -1.0081 " pathEditMode="relative" rAng="0" ptsTypes="AA">
                                      <p:cBhvr>
                                        <p:cTn id="18" dur="84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repeatCount="indefinite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20" dur="19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repeatCount="indefinite" accel="50000" decel="50000" fill="hold" grpId="0" nodeType="withEffect">
                                  <p:stCondLst>
                                    <p:cond delay="630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22" dur="82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repeatCount="indefinite" accel="50000" decel="50000" fill="hold" grpId="0" nodeType="withEffect">
                                  <p:stCondLst>
                                    <p:cond delay="57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72222E-6 -2.15822E-6 L -4.72222E-6 -1.32223 " pathEditMode="relative" rAng="0" ptsTypes="AA">
                                      <p:cBhvr>
                                        <p:cTn id="24" dur="1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repeatCount="indefinite" accel="50000" decel="50000" fill="hold" grpId="0" nodeType="withEffect">
                                  <p:stCondLst>
                                    <p:cond delay="13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94444E-6 0 L 1.94444E-6 -1.0081 " pathEditMode="relative" rAng="0" ptsTypes="AA">
                                      <p:cBhvr>
                                        <p:cTn id="26" dur="7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repeatCount="indefinite" accel="50000" decel="50000" fill="hold" grpId="0" nodeType="withEffect">
                                  <p:stCondLst>
                                    <p:cond delay="530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28" dur="151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repeatCount="indefinite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778E-6 1.85185E-6 L 2.77778E-6 0.99305 " pathEditMode="relative" rAng="0" ptsTypes="AA">
                                      <p:cBhvr>
                                        <p:cTn id="30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66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animClr clrSpc="rgb" dir="cw">
                                      <p:cBhvr>
                                        <p:cTn id="33" dur="66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set>
                                      <p:cBhvr>
                                        <p:cTn id="34" dur="66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6650" autoRev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mp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3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animClr clrSpc="rgb" dir="cw">
                                      <p:cBhvr>
                                        <p:cTn id="38" dur="53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set>
                                      <p:cBhvr>
                                        <p:cTn id="39" dur="53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350" autoRev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7" presetClass="emph" presetSubtype="0" repeatCount="indefinite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665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animClr clrSpc="rgb" dir="cw">
                                      <p:cBhvr>
                                        <p:cTn id="43" dur="665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0CCCC"/>
                                      </p:to>
                                    </p:animClr>
                                    <p:set>
                                      <p:cBhvr>
                                        <p:cTn id="44" dur="665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665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 animBg="1"/>
      <p:bldP spid="45" grpId="0" animBg="1"/>
      <p:bldP spid="33" grpId="0" animBg="1"/>
      <p:bldP spid="28" grpId="0" animBg="1"/>
      <p:bldP spid="29" grpId="0" animBg="1"/>
      <p:bldP spid="30" grpId="0" animBg="1"/>
      <p:bldP spid="31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6269" y="301752"/>
            <a:ext cx="5498592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 smtClean="0"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Two Column</a:t>
            </a:r>
            <a:br>
              <a:rPr lang="en-US" dirty="0"/>
            </a:br>
            <a:r>
              <a:rPr lang="en-US" dirty="0"/>
              <a:t>Title Left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92607" y="1600200"/>
            <a:ext cx="5522976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635000" indent="-228600">
              <a:buClr>
                <a:schemeClr val="accent5"/>
              </a:buClr>
              <a:buFont typeface="Arial" pitchFamily="34" charset="0"/>
              <a:buChar char="•"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/>
              <a:t>Body copy uses sentence capital letters only, size 20, left aligned</a:t>
            </a:r>
          </a:p>
          <a:p>
            <a:pPr lvl="1"/>
            <a:r>
              <a:rPr lang="en-US" dirty="0"/>
              <a:t>Sub-bullets are size 18 </a:t>
            </a:r>
            <a:br>
              <a:rPr lang="en-US" dirty="0"/>
            </a:br>
            <a:r>
              <a:rPr lang="en-US" dirty="0"/>
              <a:t>and indented</a:t>
            </a:r>
          </a:p>
          <a:p>
            <a:pPr lvl="1"/>
            <a:r>
              <a:rPr lang="en-US" dirty="0"/>
              <a:t>Hyperlink: www.cisco.com </a:t>
            </a:r>
          </a:p>
          <a:p>
            <a:pPr lvl="0"/>
            <a:r>
              <a:rPr lang="en-US" dirty="0"/>
              <a:t>Use Cisco highlight color, bold, or both when emphasizing words, </a:t>
            </a:r>
            <a:br>
              <a:rPr lang="en-US" dirty="0"/>
            </a:br>
            <a:r>
              <a:rPr lang="en-US" dirty="0"/>
              <a:t>do not italicize; use yellow on the </a:t>
            </a:r>
            <a:br>
              <a:rPr lang="en-US" dirty="0"/>
            </a:br>
            <a:r>
              <a:rPr lang="en-US" dirty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6425184" y="1600200"/>
            <a:ext cx="5340096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  <a:latin typeface="+mj-lt"/>
              </a:defRPr>
            </a:lvl1pPr>
            <a:lvl2pPr marL="635000" indent="-22860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Char char="•"/>
              <a:defRPr>
                <a:solidFill>
                  <a:schemeClr val="accent1"/>
                </a:solidFill>
                <a:latin typeface="+mj-lt"/>
              </a:defRPr>
            </a:lvl2pPr>
          </a:lstStyle>
          <a:p>
            <a:pPr lvl="0"/>
            <a:r>
              <a:rPr lang="en-US" dirty="0"/>
              <a:t>Body copy uses sentence capital letters only, size 20, left aligned</a:t>
            </a:r>
          </a:p>
          <a:p>
            <a:pPr lvl="1"/>
            <a:r>
              <a:rPr lang="en-US" dirty="0"/>
              <a:t>Sub-bullets are size 18 </a:t>
            </a:r>
            <a:br>
              <a:rPr lang="en-US" dirty="0"/>
            </a:br>
            <a:r>
              <a:rPr lang="en-US" dirty="0"/>
              <a:t>and indented</a:t>
            </a:r>
          </a:p>
          <a:p>
            <a:pPr lvl="1"/>
            <a:r>
              <a:rPr lang="en-US" dirty="0"/>
              <a:t>Hyperlink: www.cisco.com </a:t>
            </a:r>
          </a:p>
          <a:p>
            <a:pPr lvl="0"/>
            <a:r>
              <a:rPr lang="en-US" dirty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pic>
        <p:nvPicPr>
          <p:cNvPr id="15" name="Picture 14" descr="verticalb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30478" y="777667"/>
            <a:ext cx="119092" cy="528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335165" y="6586247"/>
            <a:ext cx="3424036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C0C0C0"/>
                </a:solidFill>
                <a:latin typeface="+mj-lt"/>
                <a:ea typeface="+mn-ea"/>
                <a:cs typeface="+mn-cs"/>
              </a:rPr>
              <a:t>© 2010 Cisco and/or its affiliates. All rights reserved.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425184" y="301752"/>
            <a:ext cx="5498592" cy="838200"/>
          </a:xfrm>
          <a:prstGeom prst="rect">
            <a:avLst/>
          </a:prstGeo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 smtClean="0"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100" normalizeH="0" baseline="0" noProof="0" dirty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Two Column</a:t>
            </a:r>
            <a:br>
              <a:rPr kumimoji="0" lang="en-US" sz="3600" b="0" i="0" u="none" strike="noStrike" kern="1200" cap="none" spc="-100" normalizeH="0" baseline="0" noProof="0" dirty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0" i="0" u="none" strike="noStrike" kern="1200" cap="none" spc="-100" normalizeH="0" baseline="0" noProof="0" dirty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Title Right</a:t>
            </a:r>
          </a:p>
        </p:txBody>
      </p:sp>
    </p:spTree>
    <p:extLst>
      <p:ext uri="{BB962C8B-B14F-4D97-AF65-F5344CB8AC3E}">
        <p14:creationId xmlns:p14="http://schemas.microsoft.com/office/powerpoint/2010/main" val="4213295302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flipV="1">
            <a:off x="289810" y="6355829"/>
            <a:ext cx="11592393" cy="210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325967" y="1600201"/>
            <a:ext cx="3496733" cy="43910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+mj-lt"/>
                <a:cs typeface="Arial" pitchFamily="34" charset="0"/>
              </a:defRPr>
            </a:lvl1pPr>
            <a:lvl2pPr>
              <a:defRPr>
                <a:latin typeface="+mj-lt"/>
                <a:cs typeface="Arial" pitchFamily="34" charset="0"/>
              </a:defRPr>
            </a:lvl2pPr>
            <a:lvl3pPr>
              <a:defRPr>
                <a:latin typeface="+mj-lt"/>
                <a:cs typeface="Arial" pitchFamily="34" charset="0"/>
              </a:defRPr>
            </a:lvl3pPr>
            <a:lvl4pPr>
              <a:defRPr>
                <a:latin typeface="+mj-lt"/>
                <a:cs typeface="Arial" pitchFamily="34" charset="0"/>
              </a:defRPr>
            </a:lvl4pPr>
            <a:lvl5pPr>
              <a:defRPr>
                <a:latin typeface="+mj-lt"/>
                <a:cs typeface="Arial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4389966" y="1600200"/>
            <a:ext cx="3458633" cy="4362450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  <a:lvl2pPr>
              <a:defRPr>
                <a:latin typeface="+mj-lt"/>
                <a:cs typeface="Arial" pitchFamily="34" charset="0"/>
              </a:defRPr>
            </a:lvl2pPr>
            <a:lvl3pPr>
              <a:defRPr>
                <a:latin typeface="+mj-lt"/>
                <a:cs typeface="Arial" pitchFamily="34" charset="0"/>
              </a:defRPr>
            </a:lvl3pPr>
            <a:lvl4pPr>
              <a:defRPr>
                <a:latin typeface="+mj-lt"/>
                <a:cs typeface="Arial" pitchFamily="34" charset="0"/>
              </a:defRPr>
            </a:lvl4pPr>
            <a:lvl5pPr>
              <a:defRPr>
                <a:latin typeface="+mj-lt"/>
                <a:cs typeface="Arial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401051" y="1600201"/>
            <a:ext cx="3511549" cy="4333875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+mj-lt"/>
                <a:cs typeface="Arial" pitchFamily="34" charset="0"/>
              </a:defRPr>
            </a:lvl1pPr>
            <a:lvl2pPr>
              <a:defRPr>
                <a:latin typeface="+mj-lt"/>
                <a:cs typeface="Arial" pitchFamily="34" charset="0"/>
              </a:defRPr>
            </a:lvl2pPr>
            <a:lvl3pPr>
              <a:defRPr>
                <a:latin typeface="+mj-lt"/>
                <a:cs typeface="Arial" pitchFamily="34" charset="0"/>
              </a:defRPr>
            </a:lvl3pPr>
            <a:lvl4pPr>
              <a:defRPr>
                <a:latin typeface="+mj-lt"/>
                <a:cs typeface="Arial" pitchFamily="34" charset="0"/>
              </a:defRPr>
            </a:lvl4pPr>
            <a:lvl5pPr>
              <a:defRPr>
                <a:latin typeface="+mj-lt"/>
                <a:cs typeface="Arial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6" name="Picture 15" descr="verticalb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50878" y="777667"/>
            <a:ext cx="119092" cy="5287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verticalb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38678" y="777667"/>
            <a:ext cx="119092" cy="5287676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92608" y="421732"/>
            <a:ext cx="3560064" cy="830997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4340352" y="421732"/>
            <a:ext cx="3560064" cy="830997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8364403" y="421732"/>
            <a:ext cx="3560064" cy="830997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rgbClr val="01BBBB"/>
                    </a:gs>
                  </a:gsLst>
                  <a:lin ang="2400000" scaled="0"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4449722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9113"/>
            <a:ext cx="12192000" cy="27189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329296" y="439710"/>
            <a:ext cx="11422992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479686" y="1476375"/>
            <a:ext cx="11252615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32622" y="6062115"/>
            <a:ext cx="9948333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/>
              <a:t>Source: Placeholder for Notes Is 12 Points</a:t>
            </a:r>
          </a:p>
        </p:txBody>
      </p:sp>
    </p:spTree>
    <p:extLst>
      <p:ext uri="{BB962C8B-B14F-4D97-AF65-F5344CB8AC3E}">
        <p14:creationId xmlns:p14="http://schemas.microsoft.com/office/powerpoint/2010/main" val="2249310435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6270" y="5430244"/>
            <a:ext cx="11411597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29184" y="1600200"/>
            <a:ext cx="5340096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6498336" y="1947672"/>
            <a:ext cx="4572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/>
              <a:t>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593896186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6270" y="5430244"/>
            <a:ext cx="11411597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Slide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444924685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8368" y="5852161"/>
            <a:ext cx="10816168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 and Title Go Here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12192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2609" y="649224"/>
            <a:ext cx="10816167" cy="4480560"/>
          </a:xfrm>
        </p:spPr>
        <p:txBody>
          <a:bodyPr/>
          <a:lstStyle>
            <a:lvl1pPr marL="233363" indent="-233363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Arial" pitchFamily="34" charset="0"/>
              <a:buChar char="“"/>
              <a:defRPr lang="en-US" sz="6000" b="0" kern="1200" spc="-2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12192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0688608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2" presetClass="entr" presetSubtype="4" fill="hold" nodeType="with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4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flipV="1">
            <a:off x="289810" y="6355829"/>
            <a:ext cx="11592393" cy="210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06269" y="1918741"/>
            <a:ext cx="5489928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5400" b="0" kern="1200" spc="-2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12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Telling Shared Experiences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563359" y="310896"/>
            <a:ext cx="5193792" cy="62087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Tell your story here</a:t>
            </a:r>
          </a:p>
        </p:txBody>
      </p:sp>
      <p:pic>
        <p:nvPicPr>
          <p:cNvPr id="12" name="Picture 11" descr="verticalb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2570" y="777667"/>
            <a:ext cx="119092" cy="52876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679035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178" y="4279393"/>
            <a:ext cx="6246489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/>
              <a:t>Presenter Name and Title Go Here</a:t>
            </a:r>
          </a:p>
        </p:txBody>
      </p:sp>
      <p:grpSp>
        <p:nvGrpSpPr>
          <p:cNvPr id="4" name="Group 38"/>
          <p:cNvGrpSpPr/>
          <p:nvPr/>
        </p:nvGrpSpPr>
        <p:grpSpPr>
          <a:xfrm>
            <a:off x="455085" y="311151"/>
            <a:ext cx="1211156" cy="480227"/>
            <a:chOff x="609600" y="528537"/>
            <a:chExt cx="1444734" cy="763789"/>
          </a:xfrm>
          <a:gradFill flip="none" rotWithShape="1">
            <a:gsLst>
              <a:gs pos="11000">
                <a:schemeClr val="accent2"/>
              </a:gs>
              <a:gs pos="100000">
                <a:schemeClr val="accent5"/>
              </a:gs>
            </a:gsLst>
            <a:lin ang="2700000" scaled="1"/>
            <a:tileRect/>
          </a:gradFill>
        </p:grpSpPr>
        <p:sp>
          <p:nvSpPr>
            <p:cNvPr id="10" name="Rectangle 9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</p:grp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12192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8258" y="3282696"/>
            <a:ext cx="6283409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-2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12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Demo Title</a:t>
            </a:r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12192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7387167" y="1917700"/>
            <a:ext cx="3568700" cy="2889250"/>
          </a:xfrm>
        </p:spPr>
        <p:txBody>
          <a:bodyPr anchor="ctr" anchorCtr="1"/>
          <a:lstStyle>
            <a:lvl1pPr algn="ctr">
              <a:defRPr>
                <a:latin typeface="+mj-lt"/>
              </a:defRPr>
            </a:lvl1pPr>
          </a:lstStyle>
          <a:p>
            <a:r>
              <a:rPr lang="en-US" dirty="0"/>
              <a:t>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751852402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-16933" y="6141721"/>
            <a:ext cx="12208933" cy="71627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2431332" y="-3578087"/>
            <a:ext cx="2306320" cy="140141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0" y="-645215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11" name="Rounded Rectangle 10"/>
          <p:cNvSpPr/>
          <p:nvPr/>
        </p:nvSpPr>
        <p:spPr>
          <a:xfrm rot="10800000">
            <a:off x="1351721" y="-645215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500827" y="1711187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807268" y="834887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14" name="Rounded Rectangle 13"/>
          <p:cNvSpPr/>
          <p:nvPr/>
        </p:nvSpPr>
        <p:spPr>
          <a:xfrm rot="10800000">
            <a:off x="4048097" y="-3377648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992" y="484633"/>
            <a:ext cx="11673504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54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10350213" y="6584514"/>
            <a:ext cx="1083988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Confidential</a:t>
            </a: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ltGray">
          <a:xfrm>
            <a:off x="10350213" y="6584514"/>
            <a:ext cx="1083988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Confidential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13665" y="5358903"/>
            <a:ext cx="11432913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/>
              <a:t>Source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ltGray">
          <a:xfrm>
            <a:off x="335165" y="6586247"/>
            <a:ext cx="456068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FFFFFF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5914768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" grpId="0"/>
      <p:bldP spid="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29" name="Rectangle 28"/>
          <p:cNvSpPr/>
          <p:nvPr/>
        </p:nvSpPr>
        <p:spPr>
          <a:xfrm>
            <a:off x="2522500" y="795528"/>
            <a:ext cx="713232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522499" y="4794352"/>
            <a:ext cx="7130069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2533651" y="795528"/>
            <a:ext cx="7105651" cy="4005072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754495" y="4873438"/>
            <a:ext cx="6765427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892386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-animated bar_sta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 descr="bottom b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4500" y="6378339"/>
            <a:ext cx="11303000" cy="162912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4540470" y="5562601"/>
            <a:ext cx="798785" cy="114562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947919" y="5638801"/>
            <a:ext cx="630620" cy="1145627"/>
          </a:xfrm>
          <a:prstGeom prst="rect">
            <a:avLst/>
          </a:prstGeom>
          <a:solidFill>
            <a:srgbClr val="6DB344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362263" y="5562601"/>
            <a:ext cx="630620" cy="1145627"/>
          </a:xfrm>
          <a:prstGeom prst="rect">
            <a:avLst/>
          </a:prstGeom>
          <a:solidFill>
            <a:srgbClr val="009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3" name="Rounded Rectangle 32"/>
          <p:cNvSpPr/>
          <p:nvPr/>
        </p:nvSpPr>
        <p:spPr>
          <a:xfrm rot="10800000" flipH="1">
            <a:off x="3808675" y="831272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8" name="Rounded Rectangle 27"/>
          <p:cNvSpPr/>
          <p:nvPr/>
        </p:nvSpPr>
        <p:spPr>
          <a:xfrm rot="10800000" flipH="1">
            <a:off x="1095955" y="4716780"/>
            <a:ext cx="875085" cy="150749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9" name="Rounded Rectangle 28"/>
          <p:cNvSpPr/>
          <p:nvPr/>
        </p:nvSpPr>
        <p:spPr>
          <a:xfrm rot="10800000" flipH="1">
            <a:off x="1776675" y="1981200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12192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+mj-lt"/>
            </a:endParaRPr>
          </a:p>
        </p:txBody>
      </p:sp>
      <p:sp>
        <p:nvSpPr>
          <p:cNvPr id="36" name="Rounded Rectangle 35"/>
          <p:cNvSpPr/>
          <p:nvPr/>
        </p:nvSpPr>
        <p:spPr>
          <a:xfrm rot="10800000" flipH="1">
            <a:off x="6561112" y="1025236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7" name="Rounded Rectangle 36"/>
          <p:cNvSpPr/>
          <p:nvPr/>
        </p:nvSpPr>
        <p:spPr>
          <a:xfrm rot="10800000" flipH="1">
            <a:off x="7189186" y="1731818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 rot="10800000" flipH="1">
            <a:off x="10882999" y="1731818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 rot="10800000" flipH="1">
            <a:off x="5027875" y="1981200"/>
            <a:ext cx="875085" cy="424307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9989" y="1"/>
            <a:ext cx="12172011" cy="6378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ltGray">
          <a:xfrm>
            <a:off x="335165" y="6586247"/>
            <a:ext cx="195480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54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ltGray">
          <a:xfrm>
            <a:off x="11619510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102" name="Rectangle 4"/>
          <p:cNvSpPr>
            <a:spLocks noChangeArrowheads="1"/>
          </p:cNvSpPr>
          <p:nvPr/>
        </p:nvSpPr>
        <p:spPr bwMode="ltGray">
          <a:xfrm>
            <a:off x="335165" y="6586247"/>
            <a:ext cx="195480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103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104" name="Rectangle 7"/>
          <p:cNvSpPr>
            <a:spLocks noChangeArrowheads="1"/>
          </p:cNvSpPr>
          <p:nvPr/>
        </p:nvSpPr>
        <p:spPr bwMode="ltGray">
          <a:xfrm>
            <a:off x="11619510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177" y="4464067"/>
            <a:ext cx="10816168" cy="384175"/>
          </a:xfrm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/>
              <a:t>Presenter Name and Title Go Here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95191" y="1248230"/>
            <a:ext cx="10816167" cy="2907239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 spc="-200" baseline="0" dirty="0">
                <a:gradFill flip="none" rotWithShape="1">
                  <a:gsLst>
                    <a:gs pos="0">
                      <a:srgbClr val="55E6ED"/>
                    </a:gs>
                    <a:gs pos="80000">
                      <a:srgbClr val="009249"/>
                    </a:gs>
                  </a:gsLst>
                  <a:lin ang="120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sp>
        <p:nvSpPr>
          <p:cNvPr id="110" name="Rectangle 4"/>
          <p:cNvSpPr>
            <a:spLocks noChangeArrowheads="1"/>
          </p:cNvSpPr>
          <p:nvPr/>
        </p:nvSpPr>
        <p:spPr bwMode="ltGray">
          <a:xfrm>
            <a:off x="335165" y="6586247"/>
            <a:ext cx="195480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111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112" name="Rectangle 7"/>
          <p:cNvSpPr>
            <a:spLocks noChangeArrowheads="1"/>
          </p:cNvSpPr>
          <p:nvPr/>
        </p:nvSpPr>
        <p:spPr bwMode="ltGray">
          <a:xfrm>
            <a:off x="11619510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grpSp>
        <p:nvGrpSpPr>
          <p:cNvPr id="2" name="Group 67"/>
          <p:cNvGrpSpPr/>
          <p:nvPr/>
        </p:nvGrpSpPr>
        <p:grpSpPr>
          <a:xfrm>
            <a:off x="455085" y="311151"/>
            <a:ext cx="1105560" cy="438358"/>
            <a:chOff x="609600" y="528537"/>
            <a:chExt cx="1444734" cy="763789"/>
          </a:xfrm>
          <a:gradFill flip="none" rotWithShape="1">
            <a:gsLst>
              <a:gs pos="11000">
                <a:schemeClr val="accent2"/>
              </a:gs>
              <a:gs pos="100000">
                <a:schemeClr val="accent5"/>
              </a:gs>
            </a:gsLst>
            <a:lin ang="2700000" scaled="1"/>
            <a:tileRect/>
          </a:gradFill>
        </p:grpSpPr>
        <p:sp>
          <p:nvSpPr>
            <p:cNvPr id="69" name="Rectangle 68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2" name="Freeform 71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</p:grpSp>
      <p:sp>
        <p:nvSpPr>
          <p:cNvPr id="57" name="Rectangle 56"/>
          <p:cNvSpPr/>
          <p:nvPr/>
        </p:nvSpPr>
        <p:spPr>
          <a:xfrm>
            <a:off x="1" y="6541294"/>
            <a:ext cx="12172011" cy="3167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56" name="Rectangle 4"/>
          <p:cNvSpPr>
            <a:spLocks noChangeArrowheads="1"/>
          </p:cNvSpPr>
          <p:nvPr/>
        </p:nvSpPr>
        <p:spPr bwMode="ltGray">
          <a:xfrm>
            <a:off x="335165" y="6586247"/>
            <a:ext cx="456068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52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4196795"/>
      </p:ext>
    </p:extLst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32" name="Rectangle 31"/>
          <p:cNvSpPr/>
          <p:nvPr/>
        </p:nvSpPr>
        <p:spPr>
          <a:xfrm>
            <a:off x="451104" y="310896"/>
            <a:ext cx="4364736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51104" y="310896"/>
            <a:ext cx="4364736" cy="2459736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06271" y="3429000"/>
            <a:ext cx="9345731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Large photo </a:t>
            </a:r>
            <a:br>
              <a:rPr lang="en-US" dirty="0"/>
            </a:br>
            <a:r>
              <a:rPr lang="en-US" dirty="0"/>
              <a:t>caption here.</a:t>
            </a:r>
          </a:p>
        </p:txBody>
      </p:sp>
    </p:spTree>
    <p:extLst>
      <p:ext uri="{BB962C8B-B14F-4D97-AF65-F5344CB8AC3E}">
        <p14:creationId xmlns:p14="http://schemas.microsoft.com/office/powerpoint/2010/main" val="4081540268"/>
      </p:ext>
    </p:extLst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40" name="Rectangle 39"/>
          <p:cNvSpPr/>
          <p:nvPr/>
        </p:nvSpPr>
        <p:spPr>
          <a:xfrm>
            <a:off x="6656832" y="859536"/>
            <a:ext cx="4840224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6656832" y="859536"/>
            <a:ext cx="4840224" cy="5029200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06271" y="728973"/>
            <a:ext cx="5799891" cy="590931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411811"/>
      </p:ext>
    </p:extLst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48" name="Rectangle 47"/>
          <p:cNvSpPr/>
          <p:nvPr/>
        </p:nvSpPr>
        <p:spPr>
          <a:xfrm>
            <a:off x="4891617" y="311149"/>
            <a:ext cx="4357515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4891986" y="311149"/>
            <a:ext cx="4357148" cy="2660652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46617" y="311149"/>
            <a:ext cx="434481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27766" y="311149"/>
            <a:ext cx="4363668" cy="2660652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349318" y="311150"/>
            <a:ext cx="2408765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9349318" y="311150"/>
            <a:ext cx="2408764" cy="1308101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46618" y="3028951"/>
            <a:ext cx="3335953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427766" y="3028951"/>
            <a:ext cx="3354805" cy="3458934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881968" y="3028951"/>
            <a:ext cx="53671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3877779" y="3028951"/>
            <a:ext cx="5371355" cy="3458934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49318" y="1683658"/>
            <a:ext cx="2408765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9349318" y="1676400"/>
            <a:ext cx="2408764" cy="3449410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349318" y="5182961"/>
            <a:ext cx="2408765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9349318" y="5182961"/>
            <a:ext cx="2408764" cy="1304925"/>
          </a:xfrm>
          <a:solidFill>
            <a:schemeClr val="bg1">
              <a:alpha val="30000"/>
            </a:schemeClr>
          </a:solidFill>
          <a:ln>
            <a:solidFill>
              <a:schemeClr val="bg2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2417674810"/>
      </p:ext>
    </p:extLst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1104" y="310896"/>
            <a:ext cx="11301984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444501" y="310897"/>
            <a:ext cx="11299825" cy="6054185"/>
          </a:xfrm>
          <a:ln>
            <a:solidFill>
              <a:schemeClr val="bg2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Photo placeholder</a:t>
            </a:r>
          </a:p>
        </p:txBody>
      </p:sp>
      <p:pic>
        <p:nvPicPr>
          <p:cNvPr id="3" name="Picture 2" descr="bottom b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4500" y="6374862"/>
            <a:ext cx="11303000" cy="171450"/>
          </a:xfrm>
          <a:prstGeom prst="rect">
            <a:avLst/>
          </a:prstGeom>
        </p:spPr>
      </p:pic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C0C0C0"/>
                </a:solidFill>
                <a:latin typeface="+mj-lt"/>
                <a:ea typeface="+mn-ea"/>
                <a:cs typeface="+mn-cs"/>
              </a:rPr>
              <a:t>Cisco Confidential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335165" y="6586247"/>
            <a:ext cx="456068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182810"/>
      </p:ext>
    </p:extLst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121920" y="-91440"/>
            <a:ext cx="1243584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/>
              <a:t>Full bleed 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641527073"/>
      </p:ext>
    </p:extLst>
  </p:cSld>
  <p:clrMapOvr>
    <a:masterClrMapping/>
  </p:clrMapOvr>
  <p:transition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Wide screen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455086" y="6124575"/>
            <a:ext cx="1049511" cy="416134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5" name="Rectangle 4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</p:grpSp>
      <p:sp>
        <p:nvSpPr>
          <p:cNvPr id="40" name="Media Placeholder 39"/>
          <p:cNvSpPr>
            <a:spLocks noGrp="1"/>
          </p:cNvSpPr>
          <p:nvPr>
            <p:ph type="media" sz="quarter" idx="11" hasCustomPrompt="1"/>
          </p:nvPr>
        </p:nvSpPr>
        <p:spPr>
          <a:xfrm>
            <a:off x="898609" y="777240"/>
            <a:ext cx="10485120" cy="4425696"/>
          </a:xfrm>
          <a:solidFill>
            <a:schemeClr val="tx1">
              <a:lumMod val="50000"/>
            </a:schemeClr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 baseline="0" smtClean="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Click icon to add video</a:t>
            </a:r>
          </a:p>
        </p:txBody>
      </p:sp>
    </p:spTree>
    <p:extLst>
      <p:ext uri="{BB962C8B-B14F-4D97-AF65-F5344CB8AC3E}">
        <p14:creationId xmlns:p14="http://schemas.microsoft.com/office/powerpoint/2010/main" val="2426466026"/>
      </p:ext>
    </p:extLst>
  </p:cSld>
  <p:clrMapOvr>
    <a:masterClrMapping/>
  </p:clrMapOvr>
  <p:transition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2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455086" y="6124575"/>
            <a:ext cx="1049511" cy="416134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40" name="Rectangle 39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43" name="Freeform 42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</p:grpSp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3519889" y="778669"/>
            <a:ext cx="7863840" cy="4425696"/>
          </a:xfrm>
          <a:solidFill>
            <a:schemeClr val="tx1">
              <a:lumMod val="50000"/>
            </a:schemeClr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Click icon to add video</a:t>
            </a:r>
          </a:p>
        </p:txBody>
      </p:sp>
    </p:spTree>
    <p:extLst>
      <p:ext uri="{BB962C8B-B14F-4D97-AF65-F5344CB8AC3E}">
        <p14:creationId xmlns:p14="http://schemas.microsoft.com/office/powerpoint/2010/main" val="4194334412"/>
      </p:ext>
    </p:extLst>
  </p:cSld>
  <p:clrMapOvr>
    <a:masterClrMapping/>
  </p:clrMapOvr>
  <p:transition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0972320"/>
      </p:ext>
    </p:extLst>
  </p:cSld>
  <p:clrMapOvr>
    <a:masterClrMapping/>
  </p:clrMapOvr>
  <p:transition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C0C0C0"/>
                </a:solidFill>
                <a:latin typeface="+mj-lt"/>
                <a:ea typeface="+mn-ea"/>
                <a:cs typeface="+mn-cs"/>
              </a:rPr>
              <a:t>Cisco Confidential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ltGray">
          <a:xfrm>
            <a:off x="335165" y="6586247"/>
            <a:ext cx="456068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94364516"/>
      </p:ext>
    </p:extLst>
  </p:cSld>
  <p:clrMapOvr>
    <a:masterClrMapping/>
  </p:clrMapOvr>
  <p:transition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5831604" y="5844550"/>
            <a:ext cx="55257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6153507" y="5840202"/>
            <a:ext cx="159988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5600295" y="5840202"/>
            <a:ext cx="159988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/>
        </p:nvSpPr>
        <p:spPr bwMode="black">
          <a:xfrm>
            <a:off x="6371322" y="5840202"/>
            <a:ext cx="219743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5958179" y="5840202"/>
            <a:ext cx="143283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5490423" y="5654198"/>
            <a:ext cx="52044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5636275" y="5600088"/>
            <a:ext cx="52044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5779559" y="5525688"/>
            <a:ext cx="52044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5925411" y="5600088"/>
            <a:ext cx="52044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6068052" y="5654198"/>
            <a:ext cx="55257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6213904" y="5600088"/>
            <a:ext cx="52687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6359758" y="5525688"/>
            <a:ext cx="52687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6503039" y="5600088"/>
            <a:ext cx="52687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6648893" y="5654198"/>
            <a:ext cx="52687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82694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solid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29" name="Rounded Rectangle 28"/>
          <p:cNvSpPr/>
          <p:nvPr/>
        </p:nvSpPr>
        <p:spPr>
          <a:xfrm>
            <a:off x="2431332" y="-3570592"/>
            <a:ext cx="2306320" cy="140141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0" y="-637720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1" name="Rounded Rectangle 30"/>
          <p:cNvSpPr/>
          <p:nvPr/>
        </p:nvSpPr>
        <p:spPr>
          <a:xfrm rot="10800000">
            <a:off x="1351721" y="4248605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8780644" y="-2913279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0807268" y="5699195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4" name="Rounded Rectangle 33"/>
          <p:cNvSpPr/>
          <p:nvPr/>
        </p:nvSpPr>
        <p:spPr>
          <a:xfrm rot="10800000">
            <a:off x="4048097" y="1516172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5191" y="1236690"/>
            <a:ext cx="10816167" cy="2918779"/>
          </a:xfrm>
        </p:spPr>
        <p:txBody>
          <a:bodyPr/>
          <a:lstStyle>
            <a:lvl1pPr>
              <a:lnSpc>
                <a:spcPct val="90000"/>
              </a:lnSpc>
              <a:defRPr sz="6000" b="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grpSp>
        <p:nvGrpSpPr>
          <p:cNvPr id="4" name="Group 38"/>
          <p:cNvGrpSpPr/>
          <p:nvPr/>
        </p:nvGrpSpPr>
        <p:grpSpPr>
          <a:xfrm>
            <a:off x="455085" y="311151"/>
            <a:ext cx="1105560" cy="438358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64" name="Rectangle 63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7" name="Freeform 66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177" y="4464069"/>
            <a:ext cx="10816168" cy="38417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 and Title Go Here</a:t>
            </a:r>
          </a:p>
        </p:txBody>
      </p:sp>
      <p:sp>
        <p:nvSpPr>
          <p:cNvPr id="58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2"/>
                </a:solidFill>
                <a:latin typeface="+mj-lt"/>
              </a:rPr>
              <a:t>Cisco Confidential</a:t>
            </a: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ltGray">
          <a:xfrm>
            <a:off x="335165" y="6586247"/>
            <a:ext cx="456068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FFFFFF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0287766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autoRev="1" fill="remove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77778E-6 -2.22045E-16 L -2.77778E-6 -1.425 " pathEditMode="fixed" rAng="0" ptsTypes="AA">
                                      <p:cBhvr>
                                        <p:cTn id="6" dur="4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1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296E-6 L 3.05556E-6 0.88611 " pathEditMode="fixed" rAng="0" ptsTypes="AA">
                                      <p:cBhvr>
                                        <p:cTn id="8" dur="4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repeatCount="indefinite" accel="50000" decel="50000" autoRev="1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2.5E-6 3.7037E-6 L -2.5E-6 -1.33195 " pathEditMode="fixed" rAng="0" ptsTypes="AA">
                                      <p:cBhvr>
                                        <p:cTn id="10" dur="4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repeatCount="indefinite" accel="50000" decel="50000" autoRev="1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animMotion origin="layout" path="M -1.94444E-6 4.07407E-6 L -1.94444E-6 -1.42084 " pathEditMode="fixed" rAng="0" ptsTypes="AA">
                                      <p:cBhvr>
                                        <p:cTn id="12" dur="4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1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autoRev="1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1.94444E-6 4.07407E-6 L 1.94444E-6 0.81944 " pathEditMode="fixed" rAng="0" ptsTypes="AA">
                                      <p:cBhvr>
                                        <p:cTn id="14" dur="4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autoRev="1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animMotion origin="layout" path="M -3.61111E-6 2.59259E-6 L -3.61111E-6 1.19028 " pathEditMode="fixed" rAng="0" ptsTypes="AA">
                                      <p:cBhvr>
                                        <p:cTn id="16" dur="4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green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8417319" y="3708604"/>
            <a:ext cx="155488" cy="44182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9323123" y="3697606"/>
            <a:ext cx="450189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7766442" y="3697606"/>
            <a:ext cx="450189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/>
        </p:nvSpPr>
        <p:spPr bwMode="black">
          <a:xfrm>
            <a:off x="9936031" y="3697606"/>
            <a:ext cx="618333" cy="466297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8773490" y="3697606"/>
            <a:ext cx="403183" cy="466297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7457274" y="3082440"/>
            <a:ext cx="146447" cy="22703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7867686" y="2930181"/>
            <a:ext cx="146447" cy="379291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8270873" y="2720823"/>
            <a:ext cx="146447" cy="69876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8681285" y="2930181"/>
            <a:ext cx="146447" cy="3792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9082659" y="3082441"/>
            <a:ext cx="155488" cy="227031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9493075" y="2930181"/>
            <a:ext cx="148255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9903491" y="2720823"/>
            <a:ext cx="148255" cy="698766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10306670" y="2930181"/>
            <a:ext cx="148255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10717086" y="3082441"/>
            <a:ext cx="148255" cy="227031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59588" y="3060489"/>
            <a:ext cx="2467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FFFF"/>
                </a:solidFill>
                <a:latin typeface="+mj-lt"/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153811779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"/>
                            </p:stCondLst>
                            <p:childTnLst>
                              <p:par>
                                <p:cTn id="1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-4.72222E-6 0.09143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5E-6 0.11157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9143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-2.77778E-6 0.11157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9143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-0.10764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-0.10764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2.22222E-6 -0.10764 " pathEditMode="relative" rAng="0" ptsTypes="AA">
                                      <p:cBhvr>
                                        <p:cTn id="55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1.11111E-6 -0.10764 " pathEditMode="relative" rAng="0" ptsTypes="AA">
                                      <p:cBhvr>
                                        <p:cTn id="57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9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Complex_Gradient7.jpg"/>
          <p:cNvPicPr>
            <a:picLocks noChangeAspect="1"/>
          </p:cNvPicPr>
          <p:nvPr/>
        </p:nvPicPr>
        <p:blipFill>
          <a:blip r:embed="rId2" cstate="print"/>
          <a:srcRect l="1695" r="1443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5831604" y="5844550"/>
            <a:ext cx="55257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6153507" y="5840202"/>
            <a:ext cx="159988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5600295" y="5840202"/>
            <a:ext cx="159988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/>
        </p:nvSpPr>
        <p:spPr bwMode="black">
          <a:xfrm>
            <a:off x="6371322" y="5840202"/>
            <a:ext cx="219743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5958179" y="5840202"/>
            <a:ext cx="143283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5490423" y="5654198"/>
            <a:ext cx="52044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5636275" y="5600088"/>
            <a:ext cx="52044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5779559" y="5525688"/>
            <a:ext cx="52044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5925411" y="5600088"/>
            <a:ext cx="52044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6068052" y="5654198"/>
            <a:ext cx="55257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6213904" y="5600088"/>
            <a:ext cx="52687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6359758" y="5525688"/>
            <a:ext cx="52687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6503039" y="5600088"/>
            <a:ext cx="52687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6648893" y="5654198"/>
            <a:ext cx="52687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466684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Complex_Gradient7.jpg"/>
          <p:cNvPicPr>
            <a:picLocks noChangeAspect="1"/>
          </p:cNvPicPr>
          <p:nvPr/>
        </p:nvPicPr>
        <p:blipFill>
          <a:blip r:embed="rId2" cstate="print"/>
          <a:srcRect l="1695" r="1443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859588" y="3060489"/>
            <a:ext cx="2467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FFFF"/>
                </a:solidFill>
                <a:latin typeface="+mj-lt"/>
              </a:rPr>
              <a:t>Thank you.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black">
          <a:xfrm>
            <a:off x="8417319" y="3708604"/>
            <a:ext cx="155488" cy="44182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5" name="Freeform 34"/>
          <p:cNvSpPr>
            <a:spLocks/>
          </p:cNvSpPr>
          <p:nvPr/>
        </p:nvSpPr>
        <p:spPr bwMode="black">
          <a:xfrm>
            <a:off x="9323123" y="3697606"/>
            <a:ext cx="450189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6" name="Freeform 35"/>
          <p:cNvSpPr>
            <a:spLocks/>
          </p:cNvSpPr>
          <p:nvPr/>
        </p:nvSpPr>
        <p:spPr bwMode="black">
          <a:xfrm>
            <a:off x="7766442" y="3697606"/>
            <a:ext cx="450189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7" name="Freeform 36"/>
          <p:cNvSpPr>
            <a:spLocks noEditPoints="1"/>
          </p:cNvSpPr>
          <p:nvPr/>
        </p:nvSpPr>
        <p:spPr bwMode="black">
          <a:xfrm>
            <a:off x="9936031" y="3697606"/>
            <a:ext cx="618333" cy="466297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8" name="Freeform 37"/>
          <p:cNvSpPr>
            <a:spLocks/>
          </p:cNvSpPr>
          <p:nvPr/>
        </p:nvSpPr>
        <p:spPr bwMode="black">
          <a:xfrm>
            <a:off x="8773490" y="3697606"/>
            <a:ext cx="403183" cy="466297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9" name="Freeform 38"/>
          <p:cNvSpPr>
            <a:spLocks/>
          </p:cNvSpPr>
          <p:nvPr/>
        </p:nvSpPr>
        <p:spPr bwMode="black">
          <a:xfrm>
            <a:off x="7457274" y="3082440"/>
            <a:ext cx="146447" cy="22703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0" name="Freeform 39"/>
          <p:cNvSpPr>
            <a:spLocks/>
          </p:cNvSpPr>
          <p:nvPr/>
        </p:nvSpPr>
        <p:spPr bwMode="black">
          <a:xfrm>
            <a:off x="7867686" y="2930181"/>
            <a:ext cx="146447" cy="379291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1" name="Freeform 40"/>
          <p:cNvSpPr>
            <a:spLocks/>
          </p:cNvSpPr>
          <p:nvPr/>
        </p:nvSpPr>
        <p:spPr bwMode="black">
          <a:xfrm>
            <a:off x="8270873" y="2720823"/>
            <a:ext cx="146447" cy="69876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2" name="Freeform 41"/>
          <p:cNvSpPr>
            <a:spLocks/>
          </p:cNvSpPr>
          <p:nvPr/>
        </p:nvSpPr>
        <p:spPr bwMode="black">
          <a:xfrm>
            <a:off x="8681285" y="2930181"/>
            <a:ext cx="146447" cy="3792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3" name="Freeform 42"/>
          <p:cNvSpPr>
            <a:spLocks/>
          </p:cNvSpPr>
          <p:nvPr/>
        </p:nvSpPr>
        <p:spPr bwMode="black">
          <a:xfrm>
            <a:off x="9082659" y="3082441"/>
            <a:ext cx="155488" cy="227031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4" name="Freeform 43"/>
          <p:cNvSpPr>
            <a:spLocks/>
          </p:cNvSpPr>
          <p:nvPr/>
        </p:nvSpPr>
        <p:spPr bwMode="black">
          <a:xfrm>
            <a:off x="9493075" y="2930181"/>
            <a:ext cx="148255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5" name="Freeform 44"/>
          <p:cNvSpPr>
            <a:spLocks/>
          </p:cNvSpPr>
          <p:nvPr/>
        </p:nvSpPr>
        <p:spPr bwMode="black">
          <a:xfrm>
            <a:off x="9903491" y="2720823"/>
            <a:ext cx="148255" cy="698766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6" name="Freeform 45"/>
          <p:cNvSpPr>
            <a:spLocks/>
          </p:cNvSpPr>
          <p:nvPr/>
        </p:nvSpPr>
        <p:spPr bwMode="black">
          <a:xfrm>
            <a:off x="10306670" y="2930181"/>
            <a:ext cx="148255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  <p:sp>
        <p:nvSpPr>
          <p:cNvPr id="47" name="Freeform 46"/>
          <p:cNvSpPr>
            <a:spLocks/>
          </p:cNvSpPr>
          <p:nvPr/>
        </p:nvSpPr>
        <p:spPr bwMode="black">
          <a:xfrm>
            <a:off x="10717086" y="3082441"/>
            <a:ext cx="148255" cy="227031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1800" dirty="0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384398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"/>
                            </p:stCondLst>
                            <p:childTnLst>
                              <p:par>
                                <p:cTn id="1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-4.72222E-6 0.09143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5E-6 0.11157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9143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-2.77778E-6 0.11157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9143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-0.10764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-0.10764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2.22222E-6 -0.10764 " pathEditMode="relative" rAng="0" ptsTypes="AA">
                                      <p:cBhvr>
                                        <p:cTn id="55" dur="700" spd="-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1.11111E-6 -0.10764 " pathEditMode="relative" rAng="0" ptsTypes="AA">
                                      <p:cBhvr>
                                        <p:cTn id="57" dur="700" spd="-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9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AE4C48B-1229-F84F-963C-D50884A64498}" type="datetimeFigureOut">
              <a:rPr lang="en-US" smtClean="0"/>
              <a:t>4/26/18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AD807DC-C048-8644-BCBE-D05DAF03E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735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C48B-1229-F84F-963C-D50884A64498}" type="datetimeFigureOut">
              <a:rPr lang="en-US" smtClean="0"/>
              <a:t>4/26/18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07DC-C048-8644-BCBE-D05DAF03E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80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solid gradient_sta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C:\Documents and Settings\contractor\Desktop\Blue_Green_Gradi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933" y="0"/>
            <a:ext cx="12208933" cy="6858000"/>
          </a:xfrm>
          <a:prstGeom prst="rect">
            <a:avLst/>
          </a:prstGeom>
          <a:noFill/>
        </p:spPr>
      </p:pic>
      <p:sp>
        <p:nvSpPr>
          <p:cNvPr id="37" name="Rounded Rectangle 36"/>
          <p:cNvSpPr/>
          <p:nvPr/>
        </p:nvSpPr>
        <p:spPr>
          <a:xfrm>
            <a:off x="2431332" y="3308943"/>
            <a:ext cx="2306320" cy="140141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0" y="1236689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18000"/>
                </a:scheme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9" name="Rounded Rectangle 38"/>
          <p:cNvSpPr/>
          <p:nvPr/>
        </p:nvSpPr>
        <p:spPr>
          <a:xfrm rot="10800000">
            <a:off x="1351721" y="4248605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8780644" y="-2056029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0807268" y="2783785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4">
                  <a:lumMod val="75000"/>
                  <a:alpha val="28000"/>
                </a:schemeClr>
              </a:gs>
              <a:gs pos="100000">
                <a:schemeClr val="accent4">
                  <a:lumMod val="75000"/>
                  <a:alpha val="29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 rot="10800000">
            <a:off x="4048097" y="174390"/>
            <a:ext cx="2306320" cy="814843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057550">
                  <a:alpha val="46000"/>
                </a:srgbClr>
              </a:gs>
              <a:gs pos="100000">
                <a:schemeClr val="accent1">
                  <a:shade val="100000"/>
                  <a:satMod val="115000"/>
                  <a:alpha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5191" y="1236690"/>
            <a:ext cx="10816167" cy="2918779"/>
          </a:xfrm>
        </p:spPr>
        <p:txBody>
          <a:bodyPr/>
          <a:lstStyle>
            <a:lvl1pPr>
              <a:lnSpc>
                <a:spcPct val="90000"/>
              </a:lnSpc>
              <a:defRPr sz="6000" b="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grpSp>
        <p:nvGrpSpPr>
          <p:cNvPr id="4" name="Group 38"/>
          <p:cNvGrpSpPr/>
          <p:nvPr/>
        </p:nvGrpSpPr>
        <p:grpSpPr>
          <a:xfrm>
            <a:off x="455085" y="311151"/>
            <a:ext cx="1105560" cy="438358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64" name="Rectangle 63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7" name="Freeform 66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latin typeface="+mj-lt"/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177" y="4464069"/>
            <a:ext cx="10816168" cy="38417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 and Title Go Here</a:t>
            </a:r>
          </a:p>
        </p:txBody>
      </p:sp>
      <p:sp>
        <p:nvSpPr>
          <p:cNvPr id="58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2"/>
                </a:solidFill>
                <a:latin typeface="+mj-lt"/>
              </a:rPr>
              <a:t>Cisco Confidential</a:t>
            </a: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ltGray">
          <a:xfrm>
            <a:off x="335165" y="6586247"/>
            <a:ext cx="456068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FFFFFF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067663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contractor\Desktop\Pattern_Half_P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500" y="3102727"/>
            <a:ext cx="11303000" cy="3438525"/>
          </a:xfrm>
          <a:prstGeom prst="rect">
            <a:avLst/>
          </a:prstGeom>
          <a:noFill/>
        </p:spPr>
      </p:pic>
      <p:sp>
        <p:nvSpPr>
          <p:cNvPr id="26" name="Rectangle 25"/>
          <p:cNvSpPr/>
          <p:nvPr/>
        </p:nvSpPr>
        <p:spPr>
          <a:xfrm>
            <a:off x="289810" y="3020519"/>
            <a:ext cx="11592393" cy="3357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12192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5191" y="399143"/>
            <a:ext cx="10816167" cy="2407042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-150" baseline="0" dirty="0">
                <a:gradFill flip="none" rotWithShape="1">
                  <a:gsLst>
                    <a:gs pos="0">
                      <a:srgbClr val="55E6ED"/>
                    </a:gs>
                    <a:gs pos="80000">
                      <a:srgbClr val="009249"/>
                    </a:gs>
                  </a:gsLst>
                  <a:lin ang="120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Presentation Title Goes Here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12192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335165" y="6586247"/>
            <a:ext cx="456068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pic>
        <p:nvPicPr>
          <p:cNvPr id="13" name="Picture 12" descr="bottom b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4500" y="6378339"/>
            <a:ext cx="11303000" cy="16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3156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1.94444E-6 -0.48102 " pathEditMode="relative" rAng="0" ptsTypes="AA">
                                      <p:cBhvr>
                                        <p:cTn id="6" dur="16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270" y="432215"/>
            <a:ext cx="11451815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19617" y="1344168"/>
            <a:ext cx="11438467" cy="4965192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030753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270" y="432215"/>
            <a:ext cx="11451815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 noChangeAspect="1"/>
          </p:cNvSpPr>
          <p:nvPr>
            <p:ph type="body" sz="quarter" idx="10"/>
          </p:nvPr>
        </p:nvSpPr>
        <p:spPr>
          <a:xfrm>
            <a:off x="319618" y="1339745"/>
            <a:ext cx="5496567" cy="4965700"/>
          </a:xfrm>
        </p:spPr>
        <p:txBody>
          <a:bodyPr>
            <a:norm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275709" y="1339745"/>
            <a:ext cx="5496567" cy="4965700"/>
          </a:xfrm>
        </p:spPr>
        <p:txBody>
          <a:bodyPr>
            <a:norm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rgbClr val="435153"/>
                </a:solidFill>
                <a:latin typeface="+mj-lt"/>
              </a:defRPr>
            </a:lvl2pPr>
            <a:lvl3pPr>
              <a:defRPr sz="1200">
                <a:solidFill>
                  <a:srgbClr val="435153"/>
                </a:solidFill>
                <a:latin typeface="+mj-lt"/>
              </a:defRPr>
            </a:lvl3pPr>
            <a:lvl4pPr>
              <a:defRPr sz="1100">
                <a:solidFill>
                  <a:srgbClr val="435153"/>
                </a:solidFill>
                <a:latin typeface="+mj-lt"/>
              </a:defRPr>
            </a:lvl4pPr>
            <a:lvl5pPr>
              <a:defRPr sz="1100"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22395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6645641" y="1411243"/>
            <a:ext cx="5012960" cy="479399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E2F4FA"/>
              </a:gs>
              <a:gs pos="47000">
                <a:schemeClr val="bg1"/>
              </a:gs>
              <a:gs pos="100000">
                <a:srgbClr val="E2F4FA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19618" y="1339745"/>
            <a:ext cx="5471583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6961632" y="1747684"/>
            <a:ext cx="4315968" cy="646331"/>
          </a:xfrm>
        </p:spPr>
        <p:txBody>
          <a:bodyPr>
            <a:spAutoFit/>
          </a:bodyPr>
          <a:lstStyle>
            <a:lvl1pPr marL="114300" indent="-114300" algn="l" defTabSz="91440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US" sz="2000" kern="1200" dirty="0" smtClean="0">
                <a:gradFill>
                  <a:gsLst>
                    <a:gs pos="0">
                      <a:schemeClr val="tx1"/>
                    </a:gs>
                    <a:gs pos="47000">
                      <a:schemeClr val="accent2"/>
                    </a:gs>
                    <a:gs pos="100000">
                      <a:schemeClr val="accent4"/>
                    </a:gs>
                  </a:gsLst>
                  <a:lin ang="3600000" scaled="0"/>
                </a:gradFill>
                <a:latin typeface="+mj-lt"/>
                <a:ea typeface="+mn-ea"/>
                <a:cs typeface="+mn-cs"/>
              </a:defRPr>
            </a:lvl1pPr>
            <a:lvl2pPr marL="114300" indent="-114300" algn="l" defTabSz="914400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2pPr>
            <a:lvl3pPr marL="114300" indent="-114300" algn="l" defTabSz="914400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3pPr>
            <a:lvl4pPr marL="114300" indent="-114300" algn="l" defTabSz="914400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4pPr>
            <a:lvl5pPr marL="114300" indent="-114300" algn="l" defTabSz="914400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“This is the sample </a:t>
            </a:r>
            <a:br>
              <a:rPr lang="en-US" dirty="0"/>
            </a:br>
            <a:r>
              <a:rPr lang="en-US" dirty="0"/>
              <a:t>pull quote.”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ltGray">
          <a:xfrm>
            <a:off x="335165" y="6586247"/>
            <a:ext cx="3424036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C0C0C0"/>
                </a:solidFill>
                <a:latin typeface="+mj-lt"/>
                <a:ea typeface="+mn-ea"/>
                <a:cs typeface="+mn-cs"/>
              </a:rPr>
              <a:t>© 2010 Cisco and/or its affiliates. All rights reserved.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pic>
        <p:nvPicPr>
          <p:cNvPr id="21" name="Picture 20" descr="verticalb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97649" y="1335314"/>
            <a:ext cx="111745" cy="4961463"/>
          </a:xfrm>
          <a:prstGeom prst="rect">
            <a:avLst/>
          </a:prstGeom>
        </p:spPr>
      </p:pic>
      <p:sp>
        <p:nvSpPr>
          <p:cNvPr id="13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7112000" y="4876800"/>
            <a:ext cx="4267200" cy="457200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Source Name</a:t>
            </a:r>
          </a:p>
        </p:txBody>
      </p:sp>
    </p:spTree>
    <p:extLst>
      <p:ext uri="{BB962C8B-B14F-4D97-AF65-F5344CB8AC3E}">
        <p14:creationId xmlns:p14="http://schemas.microsoft.com/office/powerpoint/2010/main" val="2100736353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270" y="432215"/>
            <a:ext cx="11451815" cy="838200"/>
          </a:xfrm>
        </p:spPr>
        <p:txBody>
          <a:bodyPr/>
          <a:lstStyle>
            <a:lvl1pPr>
              <a:defRPr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6784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NUL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6270" y="432215"/>
            <a:ext cx="11451815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r>
              <a:rPr lang="en-US" dirty="0"/>
              <a:t>Slide Title Goes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6269" y="1339746"/>
            <a:ext cx="11401921" cy="4965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335165" y="6586247"/>
            <a:ext cx="4560687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© 2010 Cisco and/or its affiliates. All rights reserved.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10643178" y="6584513"/>
            <a:ext cx="79102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C0C0C0"/>
                </a:solidFill>
                <a:latin typeface="+mj-lt"/>
              </a:rPr>
              <a:t>Cisco Confidential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11606784" y="6580409"/>
            <a:ext cx="260430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C0C0C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C0C0C0"/>
              </a:solidFill>
              <a:latin typeface="+mj-lt"/>
            </a:endParaRPr>
          </a:p>
        </p:txBody>
      </p:sp>
      <p:pic>
        <p:nvPicPr>
          <p:cNvPr id="13" name="Picture 12" descr="bottom bar.jpg"/>
          <p:cNvPicPr>
            <a:picLocks noChangeAspect="1"/>
          </p:cNvPicPr>
          <p:nvPr/>
        </p:nvPicPr>
        <p:blipFill>
          <a:blip r:embed="rId36" cstate="print"/>
          <a:stretch>
            <a:fillRect/>
          </a:stretch>
        </p:blipFill>
        <p:spPr>
          <a:xfrm>
            <a:off x="444500" y="6378339"/>
            <a:ext cx="11303000" cy="16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28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  <p:sldLayoutId id="2147484066" r:id="rId16"/>
    <p:sldLayoutId id="2147484067" r:id="rId17"/>
    <p:sldLayoutId id="2147484068" r:id="rId18"/>
    <p:sldLayoutId id="2147484069" r:id="rId19"/>
    <p:sldLayoutId id="2147484070" r:id="rId20"/>
    <p:sldLayoutId id="2147484071" r:id="rId21"/>
    <p:sldLayoutId id="2147484072" r:id="rId22"/>
    <p:sldLayoutId id="2147484073" r:id="rId23"/>
    <p:sldLayoutId id="2147484074" r:id="rId24"/>
    <p:sldLayoutId id="2147484075" r:id="rId25"/>
    <p:sldLayoutId id="2147484076" r:id="rId26"/>
    <p:sldLayoutId id="2147484077" r:id="rId27"/>
    <p:sldLayoutId id="2147484078" r:id="rId28"/>
    <p:sldLayoutId id="2147484079" r:id="rId29"/>
    <p:sldLayoutId id="2147484080" r:id="rId30"/>
    <p:sldLayoutId id="2147484081" r:id="rId31"/>
    <p:sldLayoutId id="2147484082" r:id="rId32"/>
    <p:sldLayoutId id="2147484083" r:id="rId33"/>
    <p:sldLayoutId id="2147484084" r:id="rId34"/>
  </p:sldLayoutIdLst>
  <p:transition>
    <p:wipe dir="r"/>
  </p:transition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en-US" sz="3600" b="0" kern="1200" spc="-100" baseline="0" dirty="0">
          <a:gradFill>
            <a:gsLst>
              <a:gs pos="0">
                <a:schemeClr val="tx1"/>
              </a:gs>
              <a:gs pos="44000">
                <a:srgbClr val="01BBBB"/>
              </a:gs>
              <a:gs pos="100000">
                <a:schemeClr val="accent4"/>
              </a:gs>
            </a:gsLst>
            <a:lin ang="480000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chemeClr val="tx2"/>
        </a:buClr>
        <a:buSzPct val="90000"/>
        <a:buFont typeface="Arial" pitchFamily="34" charset="0"/>
        <a:buChar char="•"/>
        <a:tabLst/>
        <a:defRPr lang="en-US" sz="2000" kern="1200" dirty="0" smtClean="0">
          <a:solidFill>
            <a:srgbClr val="546568"/>
          </a:solidFill>
          <a:latin typeface="+mj-lt"/>
          <a:ea typeface="+mn-ea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546568"/>
          </a:solidFill>
          <a:latin typeface="+mj-lt"/>
          <a:ea typeface="+mn-ea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546568"/>
          </a:solidFill>
          <a:latin typeface="+mj-lt"/>
          <a:ea typeface="+mn-ea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546568"/>
          </a:solidFill>
          <a:latin typeface="+mj-lt"/>
          <a:ea typeface="+mn-ea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546568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CE9DE-08B1-B244-B8CA-6A98E7700F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1511" y="1416052"/>
            <a:ext cx="12006263" cy="1470025"/>
          </a:xfrm>
        </p:spPr>
        <p:txBody>
          <a:bodyPr>
            <a:normAutofit/>
          </a:bodyPr>
          <a:lstStyle/>
          <a:p>
            <a:r>
              <a:rPr lang="en-US" sz="4800" dirty="0"/>
              <a:t>Operational Challenges in Traffic Control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3734DE-B8A1-DC42-92DF-EE862DD1E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3063" y="3243263"/>
            <a:ext cx="8534400" cy="1752600"/>
          </a:xfrm>
        </p:spPr>
        <p:txBody>
          <a:bodyPr/>
          <a:lstStyle/>
          <a:p>
            <a:r>
              <a:rPr lang="en-US" dirty="0"/>
              <a:t>Mike Sandman</a:t>
            </a:r>
          </a:p>
          <a:p>
            <a:r>
              <a:rPr lang="en-US" dirty="0"/>
              <a:t>Apache Traffic Control</a:t>
            </a:r>
          </a:p>
          <a:p>
            <a:r>
              <a:rPr lang="en-US" dirty="0"/>
              <a:t>Spring 2018</a:t>
            </a:r>
          </a:p>
        </p:txBody>
      </p:sp>
    </p:spTree>
    <p:extLst>
      <p:ext uri="{BB962C8B-B14F-4D97-AF65-F5344CB8AC3E}">
        <p14:creationId xmlns:p14="http://schemas.microsoft.com/office/powerpoint/2010/main" val="3048256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Cache Draining: Temporary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dirty="0"/>
              <a:t>Scripted modification of ATS </a:t>
            </a:r>
            <a:r>
              <a:rPr lang="en-US" sz="2100" dirty="0" err="1"/>
              <a:t>remap.config</a:t>
            </a:r>
            <a:r>
              <a:rPr lang="en-US" sz="2100" dirty="0"/>
              <a:t>:</a:t>
            </a:r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Stash old </a:t>
            </a:r>
            <a:r>
              <a:rPr lang="en-US" sz="2100" dirty="0" err="1"/>
              <a:t>remap.config</a:t>
            </a:r>
            <a:endParaRPr lang="en-US" sz="2100" dirty="0"/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Replace each ”map” line with “</a:t>
            </a:r>
            <a:r>
              <a:rPr lang="en-US" sz="2100" dirty="0" err="1"/>
              <a:t>redirect_temporary</a:t>
            </a:r>
            <a:r>
              <a:rPr lang="en-US" sz="2100" dirty="0"/>
              <a:t>”</a:t>
            </a:r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Replace each remap target with URL back to Traffic Router</a:t>
            </a:r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 err="1"/>
              <a:t>traffic_line</a:t>
            </a:r>
            <a:r>
              <a:rPr lang="en-US" sz="2100" dirty="0"/>
              <a:t> –x</a:t>
            </a:r>
          </a:p>
          <a:p>
            <a:r>
              <a:rPr lang="en-US" sz="2100" dirty="0"/>
              <a:t>Procedure:</a:t>
            </a:r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Admin down cache/snapshot </a:t>
            </a:r>
            <a:r>
              <a:rPr lang="en-US" sz="2100" dirty="0" err="1"/>
              <a:t>CRConfig</a:t>
            </a:r>
            <a:endParaRPr lang="en-US" sz="2100" dirty="0"/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Confirm cache is ADMIN_DOWN in Traffic Monitor</a:t>
            </a:r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Run maintenance script above</a:t>
            </a:r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Do maintenance</a:t>
            </a:r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Restore previous </a:t>
            </a:r>
            <a:r>
              <a:rPr lang="en-US" sz="2100" dirty="0" err="1"/>
              <a:t>remap.config</a:t>
            </a:r>
            <a:r>
              <a:rPr lang="en-US" sz="2100" dirty="0"/>
              <a:t> </a:t>
            </a:r>
          </a:p>
          <a:p>
            <a:pPr marL="749300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Bring cache back online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80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Draining: Caveats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If the cache is not ADMIN_DOWN, you get a 302 redirect loop</a:t>
            </a:r>
          </a:p>
          <a:p>
            <a:r>
              <a:rPr lang="en-US" sz="2400" dirty="0"/>
              <a:t>Traffic Router may get flooded with requests</a:t>
            </a:r>
          </a:p>
          <a:p>
            <a:r>
              <a:rPr lang="en-US" sz="2400" dirty="0"/>
              <a:t>Client behavior assumptions: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Clients need to follow more than one 302 redirect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Clients need to update FQDN of cache for all subsequent requests</a:t>
            </a:r>
          </a:p>
          <a:p>
            <a:r>
              <a:rPr lang="en-US" sz="2400" dirty="0"/>
              <a:t>Does not work for DNS delivery services 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May not have the same problem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Depends on DNS caching</a:t>
            </a:r>
          </a:p>
          <a:p>
            <a:endParaRPr lang="en-US" sz="2400" dirty="0"/>
          </a:p>
          <a:p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147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Draining: Other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Could execution of this script be coordinated by Traffic Ops?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Might be difficult due to pull model for </a:t>
            </a:r>
            <a:r>
              <a:rPr lang="en-US" sz="2000" dirty="0" err="1"/>
              <a:t>config</a:t>
            </a:r>
            <a:endParaRPr lang="en-US" sz="2000" dirty="0"/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Would need to coordinate ORT runs with </a:t>
            </a:r>
            <a:r>
              <a:rPr lang="en-US" sz="2000" dirty="0" err="1"/>
              <a:t>CRConfig</a:t>
            </a:r>
            <a:r>
              <a:rPr lang="en-US" sz="2000" dirty="0"/>
              <a:t> updates</a:t>
            </a:r>
          </a:p>
          <a:p>
            <a:r>
              <a:rPr lang="en-US" sz="2400" dirty="0"/>
              <a:t>Can this be accomplished with a new cache state (“DRAIN”)?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How is this different from ADMIN_DOWN?</a:t>
            </a:r>
          </a:p>
          <a:p>
            <a:r>
              <a:rPr lang="en-US" sz="2400" dirty="0"/>
              <a:t>Caches currently don’t need to know they’re offline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Are there other benefits to letting caches know their admin status?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Should caches poll TR/TM for admin status?</a:t>
            </a:r>
          </a:p>
          <a:p>
            <a:r>
              <a:rPr lang="en-US" sz="2400" dirty="0"/>
              <a:t>Is it better to fix this in the client?</a:t>
            </a:r>
          </a:p>
          <a:p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684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Ops Profile Management: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Traffic Ops tracks server configuration through profiles</a:t>
            </a:r>
          </a:p>
          <a:p>
            <a:r>
              <a:rPr lang="en-US" sz="2400" dirty="0"/>
              <a:t>Profiles are specific to: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Hardware model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Application (e.g. ATS) version</a:t>
            </a:r>
          </a:p>
          <a:p>
            <a:r>
              <a:rPr lang="en-US" sz="2400" dirty="0"/>
              <a:t>Some profiles contain over 300 parameters </a:t>
            </a:r>
          </a:p>
          <a:p>
            <a:r>
              <a:rPr lang="en-US" sz="2400" dirty="0"/>
              <a:t>Many parameters are fairly esoteric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(Or at least…I don’t know what all of them do)</a:t>
            </a:r>
          </a:p>
        </p:txBody>
      </p:sp>
    </p:spTree>
    <p:extLst>
      <p:ext uri="{BB962C8B-B14F-4D97-AF65-F5344CB8AC3E}">
        <p14:creationId xmlns:p14="http://schemas.microsoft.com/office/powerpoint/2010/main" val="427918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Ops Profile Management: Problem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On upgrade: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Which parameters from old profile need to be preserved?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Which parameters CANNOT be preserved and need the new values (e.g. </a:t>
            </a:r>
            <a:r>
              <a:rPr lang="en-US" sz="2000" dirty="0" err="1"/>
              <a:t>hostdb</a:t>
            </a:r>
            <a:r>
              <a:rPr lang="en-US" sz="2000" dirty="0"/>
              <a:t>)?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Can merging production profiles with new defaults be automated?</a:t>
            </a:r>
          </a:p>
          <a:p>
            <a:pPr marL="855662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Even if there are multiple hardware models in the CDN?</a:t>
            </a:r>
          </a:p>
          <a:p>
            <a:r>
              <a:rPr lang="en-US" sz="2400" dirty="0"/>
              <a:t>Multiple Traffic Ops users: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How do you keep track of what’s changed?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By whom?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Audit logs go back a month…some of our parameters were changed over a year ago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694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Ops Profile Management: Temporary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Avoid modifying default profiles (e.g. EDGE_622)</a:t>
            </a:r>
          </a:p>
          <a:p>
            <a:r>
              <a:rPr lang="en-US" sz="2400" dirty="0"/>
              <a:t>All prod servers use profiles that are cloned and modified from the defaults that ship with TC</a:t>
            </a:r>
          </a:p>
          <a:p>
            <a:r>
              <a:rPr lang="en-US" sz="2400" dirty="0"/>
              <a:t>On upgrade: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Compare the production profile with the old default (e.g. EDGE_532) AND the new default (EDGE_622)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Anything that matches old default but not new should change to new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Anything that matches neither should be preserved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Server profile is changed after upgrade but before admin up</a:t>
            </a:r>
          </a:p>
          <a:p>
            <a:endParaRPr lang="en-US" sz="2400" dirty="0"/>
          </a:p>
          <a:p>
            <a:pPr marL="6921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480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Ops Profile Management: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Automated profile merges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Profiles in prod can source new defaults from new ATS profile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Keep track of “default” status for parameters?</a:t>
            </a:r>
          </a:p>
          <a:p>
            <a:pPr marL="855662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Parameters can have hidden </a:t>
            </a:r>
            <a:r>
              <a:rPr lang="en-US" sz="1800" dirty="0" err="1"/>
              <a:t>is_default</a:t>
            </a:r>
            <a:r>
              <a:rPr lang="en-US" sz="1800" dirty="0"/>
              <a:t> flag</a:t>
            </a:r>
          </a:p>
          <a:p>
            <a:pPr marL="855662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Lets other operators know something has been intentionally set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Keep track of parameter history?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Use version tags on parameters?</a:t>
            </a:r>
          </a:p>
          <a:p>
            <a:r>
              <a:rPr lang="en-US" sz="2400" dirty="0"/>
              <a:t>What if a parameter has been changed by user, but need to change again?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Prompt user for keep old/new, or set new value?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6921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984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Ops Profile Management: Other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Uniqueness constraint on name/</a:t>
            </a:r>
            <a:r>
              <a:rPr lang="en-US" sz="2400" dirty="0" err="1"/>
              <a:t>config</a:t>
            </a:r>
            <a:r>
              <a:rPr lang="en-US" sz="2400" dirty="0"/>
              <a:t> file instead of name/file/value (within a particular profile)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Currently possible to set two values to a profile for the same </a:t>
            </a:r>
            <a:r>
              <a:rPr lang="en-US" sz="2000" dirty="0" err="1"/>
              <a:t>param</a:t>
            </a:r>
            <a:r>
              <a:rPr lang="en-US" sz="2000" dirty="0"/>
              <a:t> name/</a:t>
            </a:r>
            <a:r>
              <a:rPr lang="en-US" sz="2000" dirty="0" err="1"/>
              <a:t>config</a:t>
            </a:r>
            <a:r>
              <a:rPr lang="en-US" sz="2000" dirty="0"/>
              <a:t> file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Can be hard to catch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Is it ever beneficial/needed to violate this?</a:t>
            </a:r>
          </a:p>
        </p:txBody>
      </p:sp>
    </p:spTree>
    <p:extLst>
      <p:ext uri="{BB962C8B-B14F-4D97-AF65-F5344CB8AC3E}">
        <p14:creationId xmlns:p14="http://schemas.microsoft.com/office/powerpoint/2010/main" val="325600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833AD-6F6F-8447-890C-9FB9DB71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Traffic Router Admin Down: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3B1E0-F001-764A-8F60-84BA365EE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When a cache is brought admin down: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Traffic Router leaves it in the auto-zone for associated Delivery Services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New requests are not sent to it once </a:t>
            </a:r>
            <a:r>
              <a:rPr lang="en-US" sz="2000" dirty="0" err="1"/>
              <a:t>CRConfig</a:t>
            </a:r>
            <a:r>
              <a:rPr lang="en-US" sz="2000" dirty="0"/>
              <a:t> updates</a:t>
            </a:r>
          </a:p>
          <a:p>
            <a:r>
              <a:rPr lang="en-US" sz="2400" dirty="0"/>
              <a:t>When TR is admin down: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Other Traffic Routers remove it from DNS (auto-zones)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New requests are not sent to it once DNS cache entry clears (1 hour by default)</a:t>
            </a:r>
          </a:p>
          <a:p>
            <a:r>
              <a:rPr lang="en-US" sz="2400" dirty="0"/>
              <a:t>This means (by default) 1 hour wait time between admin down and maintenance can start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Extends maintenance windows by up to 2 hours</a:t>
            </a:r>
          </a:p>
        </p:txBody>
      </p:sp>
    </p:spTree>
    <p:extLst>
      <p:ext uri="{BB962C8B-B14F-4D97-AF65-F5344CB8AC3E}">
        <p14:creationId xmlns:p14="http://schemas.microsoft.com/office/powerpoint/2010/main" val="29780136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833AD-6F6F-8447-890C-9FB9DB71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Traffic Router Admin Down: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3B1E0-F001-764A-8F60-84BA365EE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For X1 clients, doesn’t seem to have an impact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Handle multiple DNS records well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Will retry other TRs, even if one TR sends HTTP error code</a:t>
            </a:r>
          </a:p>
          <a:p>
            <a:r>
              <a:rPr lang="en-US" sz="2400" dirty="0"/>
              <a:t>Other clients might get stuck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Mishandling of multiple DNS records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Longer timeout may mean high channel start time</a:t>
            </a:r>
          </a:p>
          <a:p>
            <a:r>
              <a:rPr lang="en-US" sz="2400" dirty="0"/>
              <a:t>Solution: Lower DNS TTL (cache) value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Will cause more strain on the Traffic Router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What is rationale behind default of 1 hour?</a:t>
            </a:r>
          </a:p>
        </p:txBody>
      </p:sp>
    </p:spTree>
    <p:extLst>
      <p:ext uri="{BB962C8B-B14F-4D97-AF65-F5344CB8AC3E}">
        <p14:creationId xmlns:p14="http://schemas.microsoft.com/office/powerpoint/2010/main" val="1130629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With Cisco ~10 years</a:t>
            </a:r>
          </a:p>
          <a:p>
            <a:r>
              <a:rPr lang="en-US" sz="2400" dirty="0"/>
              <a:t>Working with Traffic Control for ~3 years, mainly operations</a:t>
            </a:r>
          </a:p>
          <a:p>
            <a:r>
              <a:rPr lang="en-US" sz="2400" dirty="0"/>
              <a:t>Issues encountered while operating customer networks</a:t>
            </a:r>
          </a:p>
          <a:p>
            <a:r>
              <a:rPr lang="en-US" sz="2400" dirty="0"/>
              <a:t>Related to configuration changes/maintenance/upgrades</a:t>
            </a:r>
          </a:p>
          <a:p>
            <a:r>
              <a:rPr lang="en-US" sz="2400" dirty="0"/>
              <a:t>Feature-sized code changes</a:t>
            </a:r>
          </a:p>
          <a:p>
            <a:r>
              <a:rPr lang="en-US" sz="2400" dirty="0"/>
              <a:t>“File a Jira”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105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CE9DE-08B1-B244-B8CA-6A98E7700F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2011" y="1773238"/>
            <a:ext cx="12006263" cy="1470025"/>
          </a:xfrm>
        </p:spPr>
        <p:txBody>
          <a:bodyPr>
            <a:normAutofit/>
          </a:bodyPr>
          <a:lstStyle/>
          <a:p>
            <a:r>
              <a:rPr lang="en-US" sz="4800" dirty="0"/>
              <a:t>The End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3734DE-B8A1-DC42-92DF-EE862DD1E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3063" y="3243263"/>
            <a:ext cx="8534400" cy="175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47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Encountered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Selective </a:t>
            </a:r>
            <a:r>
              <a:rPr lang="en-US" sz="2400" dirty="0" err="1"/>
              <a:t>CRConfig</a:t>
            </a:r>
            <a:r>
              <a:rPr lang="en-US" sz="2400" dirty="0"/>
              <a:t> updates to Traffic Routers</a:t>
            </a:r>
          </a:p>
          <a:p>
            <a:r>
              <a:rPr lang="en-US" sz="2400" dirty="0"/>
              <a:t>Client “stickiness” to edge caches</a:t>
            </a:r>
          </a:p>
          <a:p>
            <a:r>
              <a:rPr lang="en-US" sz="2400" dirty="0"/>
              <a:t>Managing profiles 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Merging on upgrade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Multiple operators</a:t>
            </a:r>
          </a:p>
          <a:p>
            <a:r>
              <a:rPr lang="en-US" sz="2400" dirty="0"/>
              <a:t>Admin down of Traffic Routers for maintenance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534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Selective </a:t>
            </a:r>
            <a:r>
              <a:rPr lang="en-US" dirty="0" err="1"/>
              <a:t>CRConfig</a:t>
            </a:r>
            <a:r>
              <a:rPr lang="en-US" dirty="0"/>
              <a:t> updates: 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Policy – always do upgrades/</a:t>
            </a:r>
            <a:r>
              <a:rPr lang="en-US" sz="2400" dirty="0" err="1"/>
              <a:t>config</a:t>
            </a:r>
            <a:r>
              <a:rPr lang="en-US" sz="2400" dirty="0"/>
              <a:t> changes in rolling fashion</a:t>
            </a:r>
          </a:p>
          <a:p>
            <a:r>
              <a:rPr lang="en-US" sz="2400" dirty="0"/>
              <a:t>For Traffic Router, this means: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Most clients initially unaffected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Change restricted to subset of requests</a:t>
            </a:r>
          </a:p>
          <a:p>
            <a:r>
              <a:rPr lang="en-US" sz="2400" dirty="0"/>
              <a:t>Advantages: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Easy to verify success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Easy to roll back</a:t>
            </a:r>
          </a:p>
          <a:p>
            <a:r>
              <a:rPr lang="en-US" sz="2400" dirty="0"/>
              <a:t>Disadvantages: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None really, unless there’s client/backend changes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6911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Selective </a:t>
            </a:r>
            <a:r>
              <a:rPr lang="en-US" dirty="0" err="1"/>
              <a:t>CRConfig</a:t>
            </a:r>
            <a:r>
              <a:rPr lang="en-US" dirty="0"/>
              <a:t> updates: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Traffic Routers poll every 60 seconds (default) for </a:t>
            </a:r>
            <a:r>
              <a:rPr lang="en-US" sz="2400" dirty="0" err="1"/>
              <a:t>config</a:t>
            </a:r>
            <a:endParaRPr lang="en-US" sz="2400" dirty="0"/>
          </a:p>
          <a:p>
            <a:r>
              <a:rPr lang="en-US" sz="2400" dirty="0"/>
              <a:t>Polling can’t be disabled</a:t>
            </a:r>
          </a:p>
          <a:p>
            <a:r>
              <a:rPr lang="en-US" sz="2400" dirty="0"/>
              <a:t>Effectively all Traffic Routers update at the same time</a:t>
            </a:r>
          </a:p>
          <a:p>
            <a:r>
              <a:rPr lang="en-US" sz="2400" dirty="0"/>
              <a:t>On upgrade, either: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All TRs must be upgraded effectively simultaneously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TRs must run with either an old or a new </a:t>
            </a:r>
            <a:r>
              <a:rPr lang="en-US" sz="2000" dirty="0" err="1"/>
              <a:t>CRConfig</a:t>
            </a:r>
            <a:endParaRPr lang="en-US" sz="2000" dirty="0"/>
          </a:p>
          <a:p>
            <a:r>
              <a:rPr lang="en-US" sz="2400" dirty="0"/>
              <a:t>Even standard </a:t>
            </a:r>
            <a:r>
              <a:rPr lang="en-US" sz="2400" dirty="0" err="1"/>
              <a:t>config</a:t>
            </a:r>
            <a:r>
              <a:rPr lang="en-US" sz="2400" dirty="0"/>
              <a:t> changes must be pushed to the entire network at once</a:t>
            </a:r>
          </a:p>
          <a:p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014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Selective </a:t>
            </a:r>
            <a:r>
              <a:rPr lang="en-US" dirty="0" err="1"/>
              <a:t>CRConfig</a:t>
            </a:r>
            <a:r>
              <a:rPr lang="en-US" dirty="0"/>
              <a:t> updates: Workaround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On each Traffic Router, in succession: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Edit /opt/</a:t>
            </a:r>
            <a:r>
              <a:rPr lang="en-US" sz="2000" dirty="0" err="1"/>
              <a:t>traffic_router</a:t>
            </a:r>
            <a:r>
              <a:rPr lang="en-US" sz="2000" dirty="0"/>
              <a:t>/</a:t>
            </a:r>
            <a:r>
              <a:rPr lang="en-US" sz="2000" dirty="0" err="1"/>
              <a:t>db</a:t>
            </a:r>
            <a:r>
              <a:rPr lang="en-US" sz="2000" dirty="0"/>
              <a:t>/</a:t>
            </a:r>
            <a:r>
              <a:rPr lang="en-US" sz="2000" dirty="0" err="1"/>
              <a:t>cache.properties</a:t>
            </a:r>
            <a:endParaRPr lang="en-US" sz="2000" dirty="0"/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Set </a:t>
            </a:r>
            <a:r>
              <a:rPr lang="en-US" sz="2000" dirty="0" err="1"/>
              <a:t>cache.config.json.refresh.period</a:t>
            </a:r>
            <a:r>
              <a:rPr lang="en-US" sz="2000" dirty="0"/>
              <a:t> = &lt;very very big number&gt;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Restart Tomcat</a:t>
            </a:r>
          </a:p>
          <a:p>
            <a:r>
              <a:rPr lang="en-US" sz="2400" dirty="0"/>
              <a:t>Perform configuration change</a:t>
            </a:r>
          </a:p>
          <a:p>
            <a:r>
              <a:rPr lang="en-US" sz="2400" dirty="0"/>
              <a:t>Snapshot </a:t>
            </a:r>
            <a:r>
              <a:rPr lang="en-US" sz="2400" dirty="0" err="1"/>
              <a:t>CRConfig</a:t>
            </a:r>
            <a:endParaRPr lang="en-US" sz="2400" dirty="0"/>
          </a:p>
          <a:p>
            <a:r>
              <a:rPr lang="en-US" sz="2400" dirty="0"/>
              <a:t>On each Traffic Router: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Remove </a:t>
            </a:r>
            <a:r>
              <a:rPr lang="en-US" sz="2000" dirty="0" err="1"/>
              <a:t>cache.config.json.refresh.period</a:t>
            </a:r>
            <a:r>
              <a:rPr lang="en-US" sz="2000" dirty="0"/>
              <a:t> line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Restart Tomcat</a:t>
            </a:r>
          </a:p>
          <a:p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4225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Selective </a:t>
            </a:r>
            <a:r>
              <a:rPr lang="en-US" dirty="0" err="1"/>
              <a:t>CRConfig</a:t>
            </a:r>
            <a:r>
              <a:rPr lang="en-US" dirty="0"/>
              <a:t> updates: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“Queue updates” for Traffic Routers?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Or the opposite: “block updates”?</a:t>
            </a:r>
          </a:p>
          <a:p>
            <a:r>
              <a:rPr lang="en-US" sz="2400" dirty="0"/>
              <a:t>Is it guaranteed that old </a:t>
            </a:r>
            <a:r>
              <a:rPr lang="en-US" sz="2400" dirty="0" err="1"/>
              <a:t>CRConfigs</a:t>
            </a:r>
            <a:r>
              <a:rPr lang="en-US" sz="2400" dirty="0"/>
              <a:t> will work on newer Traffic Routers?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I.e. is TR always backwards compatible with Traffic Ops?</a:t>
            </a:r>
          </a:p>
          <a:p>
            <a:r>
              <a:rPr lang="en-US" sz="2400" dirty="0"/>
              <a:t>Other possibilities</a:t>
            </a:r>
          </a:p>
          <a:p>
            <a:pPr lvl="1"/>
            <a:r>
              <a:rPr lang="en-US" sz="2000" dirty="0"/>
              <a:t>Store old copies on Traffic Ops/Traffic Monitor?</a:t>
            </a:r>
          </a:p>
          <a:p>
            <a:pPr lvl="1"/>
            <a:r>
              <a:rPr lang="en-US" sz="2000" dirty="0"/>
              <a:t>TR automatic rollback?</a:t>
            </a:r>
          </a:p>
          <a:p>
            <a:r>
              <a:rPr lang="en-US" sz="2400" dirty="0"/>
              <a:t>Something else?</a:t>
            </a:r>
          </a:p>
          <a:p>
            <a:pPr lvl="1"/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500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Selective </a:t>
            </a:r>
            <a:r>
              <a:rPr lang="en-US" dirty="0" err="1"/>
              <a:t>CRConfig</a:t>
            </a:r>
            <a:r>
              <a:rPr lang="en-US" dirty="0"/>
              <a:t> updates: Other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Technically the same problem exists for Traffic Monitor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Believed to be less concerning</a:t>
            </a:r>
          </a:p>
          <a:p>
            <a:pPr marL="855662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Traffic Monitor uses less of the </a:t>
            </a:r>
            <a:r>
              <a:rPr lang="en-US" sz="1800" dirty="0" err="1"/>
              <a:t>CRConfig</a:t>
            </a:r>
            <a:endParaRPr lang="en-US" sz="1800" dirty="0"/>
          </a:p>
          <a:p>
            <a:pPr marL="855662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Traffic Monitors can go down and content will still be served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Also probably harder to solve</a:t>
            </a:r>
          </a:p>
          <a:p>
            <a:pPr marL="855662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Traffic Routers pull </a:t>
            </a:r>
            <a:r>
              <a:rPr lang="en-US" sz="1800" dirty="0" err="1"/>
              <a:t>config</a:t>
            </a:r>
            <a:r>
              <a:rPr lang="en-US" sz="1800" dirty="0"/>
              <a:t> from one of the Traffic Monitors at random</a:t>
            </a:r>
          </a:p>
          <a:p>
            <a:r>
              <a:rPr lang="en-US" sz="2400" dirty="0"/>
              <a:t>Even with rolling updates, impossible to isolate changes to one section of the network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Up to LDNS to manage load balancing between TRs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Is it possible to restrict clients to using a geographically co-located TR?</a:t>
            </a:r>
          </a:p>
          <a:p>
            <a:endParaRPr lang="en-US" sz="24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734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52BF-D408-7D46-A4D7-6C6B9533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Draining: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F5AE-B6F3-2849-A251-A11DD7F69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Customers want “seamless” video experience</a:t>
            </a:r>
          </a:p>
          <a:p>
            <a:r>
              <a:rPr lang="en-US" sz="2400" dirty="0"/>
              <a:t>Once a client is directed to a cache, it stays there until channel change</a:t>
            </a:r>
          </a:p>
          <a:p>
            <a:r>
              <a:rPr lang="en-US" sz="2400" dirty="0"/>
              <a:t>CDN cannot reassign client to new cache if current cache fails</a:t>
            </a:r>
          </a:p>
          <a:p>
            <a:r>
              <a:rPr lang="en-US" sz="2400" dirty="0"/>
              <a:t>Impossible for unplanned failures (without client logic)</a:t>
            </a:r>
          </a:p>
          <a:p>
            <a:r>
              <a:rPr lang="en-US" sz="2400" dirty="0"/>
              <a:t>Possible for: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Upgrades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Planned maintenance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Emergency changes</a:t>
            </a:r>
          </a:p>
        </p:txBody>
      </p:sp>
    </p:spTree>
    <p:extLst>
      <p:ext uri="{BB962C8B-B14F-4D97-AF65-F5344CB8AC3E}">
        <p14:creationId xmlns:p14="http://schemas.microsoft.com/office/powerpoint/2010/main" val="99897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Cisco_Arial">
  <a:themeElements>
    <a:clrScheme name="Cisco 2010 Color Palette">
      <a:dk1>
        <a:srgbClr val="0096D6"/>
      </a:dk1>
      <a:lt1>
        <a:srgbClr val="FFFFFF"/>
      </a:lt1>
      <a:dk2>
        <a:srgbClr val="6DB344"/>
      </a:dk2>
      <a:lt2>
        <a:srgbClr val="FFFFFF"/>
      </a:lt2>
      <a:accent1>
        <a:srgbClr val="0096D6"/>
      </a:accent1>
      <a:accent2>
        <a:srgbClr val="6DB344"/>
      </a:accent2>
      <a:accent3>
        <a:srgbClr val="ABDFF0"/>
      </a:accent3>
      <a:accent4>
        <a:srgbClr val="008041"/>
      </a:accent4>
      <a:accent5>
        <a:srgbClr val="B7D333"/>
      </a:accent5>
      <a:accent6>
        <a:srgbClr val="652D89"/>
      </a:accent6>
      <a:hlink>
        <a:srgbClr val="3CBADC"/>
      </a:hlink>
      <a:folHlink>
        <a:srgbClr val="A6A8AB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96D6"/>
        </a:solidFill>
        <a:ln>
          <a:noFill/>
        </a:ln>
        <a:effectLst>
          <a:outerShdw blurRad="76200" dist="50800" dir="5400000" algn="ctr" rotWithShape="0">
            <a:srgbClr val="000000">
              <a:alpha val="27000"/>
            </a:srgbClr>
          </a:outerShdw>
        </a:effectLst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OMD_Shaw_update_04182018_v1</Template>
  <TotalTime>3667</TotalTime>
  <Words>1278</Words>
  <Application>Microsoft Macintosh PowerPoint</Application>
  <PresentationFormat>Widescreen</PresentationFormat>
  <Paragraphs>177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Ciscolight</vt:lpstr>
      <vt:lpstr>Cisco_Arial</vt:lpstr>
      <vt:lpstr>Operational Challenges in Traffic Control</vt:lpstr>
      <vt:lpstr>Operational Challenges</vt:lpstr>
      <vt:lpstr>Issues Encountered</vt:lpstr>
      <vt:lpstr>Selective CRConfig updates: Rationale</vt:lpstr>
      <vt:lpstr>Selective CRConfig updates: Problem</vt:lpstr>
      <vt:lpstr>Selective CRConfig updates: Workaround</vt:lpstr>
      <vt:lpstr>Selective CRConfig updates: Ideas</vt:lpstr>
      <vt:lpstr>Selective CRConfig updates: Other questions</vt:lpstr>
      <vt:lpstr>Cache Draining: Problem</vt:lpstr>
      <vt:lpstr>Cache Draining: Temporary Solution</vt:lpstr>
      <vt:lpstr>Cache Draining: Caveats</vt:lpstr>
      <vt:lpstr>Cache Draining: Other questions</vt:lpstr>
      <vt:lpstr>Ops Profile Management: Problem</vt:lpstr>
      <vt:lpstr>Ops Profile Management: Problem (cont.)</vt:lpstr>
      <vt:lpstr>Ops Profile Management: Temporary Solution</vt:lpstr>
      <vt:lpstr>Ops Profile Management: Ideas</vt:lpstr>
      <vt:lpstr>Ops Profile Management: Other questions</vt:lpstr>
      <vt:lpstr>Traffic Router Admin Down: Problem</vt:lpstr>
      <vt:lpstr>Traffic Router Admin Down: Impact</vt:lpstr>
      <vt:lpstr>The End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Challenges in Traffic Control</dc:title>
  <dc:creator>Microsoft Office User</dc:creator>
  <cp:lastModifiedBy>Microsoft Office User</cp:lastModifiedBy>
  <cp:revision>26</cp:revision>
  <dcterms:created xsi:type="dcterms:W3CDTF">2018-04-23T03:21:47Z</dcterms:created>
  <dcterms:modified xsi:type="dcterms:W3CDTF">2018-04-26T19:09:59Z</dcterms:modified>
</cp:coreProperties>
</file>